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4/15/2026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4/15/2026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4/15/2026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8B708-178D-4E10-A4D4-E7CB056479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Controleposten Verkeersexamen Hilversum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8C72282-BD4A-4481-BA09-9492885A57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4211068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1C1E04-F6B3-4CAB-9F46-B146D3160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804672"/>
            <a:ext cx="4486656" cy="1141497"/>
          </a:xfrm>
        </p:spPr>
        <p:txBody>
          <a:bodyPr/>
          <a:lstStyle/>
          <a:p>
            <a:r>
              <a:rPr lang="nl-NL" dirty="0"/>
              <a:t>9. Koninginneweg/</a:t>
            </a:r>
            <a:br>
              <a:rPr lang="nl-NL" dirty="0"/>
            </a:br>
            <a:r>
              <a:rPr lang="nl-NL" dirty="0" err="1"/>
              <a:t>Naarderstraat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914F56-36F2-4F5C-AC2D-44263AFE6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A93F77-BE0A-4463-B42A-392413714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568" y="2243828"/>
            <a:ext cx="3794760" cy="2194036"/>
          </a:xfrm>
        </p:spPr>
        <p:txBody>
          <a:bodyPr>
            <a:noAutofit/>
          </a:bodyPr>
          <a:lstStyle/>
          <a:p>
            <a:pPr algn="l"/>
            <a:r>
              <a:rPr lang="nl-NL" sz="1800" dirty="0">
                <a:solidFill>
                  <a:schemeClr val="tx1"/>
                </a:solidFill>
              </a:rPr>
              <a:t>Bij beoordeling letten op:</a:t>
            </a:r>
          </a:p>
          <a:p>
            <a:pPr lvl="0" algn="l"/>
            <a:r>
              <a:rPr lang="nl-NL" sz="1800" dirty="0">
                <a:solidFill>
                  <a:schemeClr val="tx1"/>
                </a:solidFill>
              </a:rPr>
              <a:t>- Niet fietsen over het trottoir (plaats op de weg)</a:t>
            </a:r>
          </a:p>
          <a:p>
            <a:pPr lvl="0" algn="l"/>
            <a:r>
              <a:rPr lang="nl-NL" sz="1800" dirty="0">
                <a:solidFill>
                  <a:schemeClr val="tx1"/>
                </a:solidFill>
              </a:rPr>
              <a:t>- Niet door rood rijden (voorrang)</a:t>
            </a:r>
          </a:p>
          <a:p>
            <a:pPr lvl="0" algn="l"/>
            <a:r>
              <a:rPr lang="nl-NL" sz="1800" dirty="0">
                <a:solidFill>
                  <a:schemeClr val="tx1"/>
                </a:solidFill>
              </a:rPr>
              <a:t>- Aan de overzijde verplicht fietspad volgen (plaats op de weg)</a:t>
            </a:r>
          </a:p>
          <a:p>
            <a:pPr algn="l"/>
            <a:r>
              <a:rPr lang="nl-NL" sz="1800" dirty="0">
                <a:solidFill>
                  <a:schemeClr val="tx1"/>
                </a:solidFill>
              </a:rPr>
              <a:t>- Goed rechts houden (plaats op de weg)</a:t>
            </a:r>
          </a:p>
          <a:p>
            <a:r>
              <a:rPr lang="nl-NL" dirty="0">
                <a:solidFill>
                  <a:schemeClr val="tx1"/>
                </a:solidFill>
              </a:rPr>
              <a:t>De controleur moet het verkeerslicht kunnen zien</a:t>
            </a:r>
          </a:p>
        </p:txBody>
      </p:sp>
      <p:pic>
        <p:nvPicPr>
          <p:cNvPr id="5" name="Afbeelding 4" descr="foto post 9">
            <a:extLst>
              <a:ext uri="{FF2B5EF4-FFF2-40B4-BE49-F238E27FC236}">
                <a16:creationId xmlns:a16="http://schemas.microsoft.com/office/drawing/2014/main" id="{98123BDC-765E-412A-8A8B-EEDD6E5778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2" y="2243828"/>
            <a:ext cx="5972175" cy="3476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9468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58698-65CC-406C-AD99-F05479BAE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804672"/>
            <a:ext cx="4486656" cy="1141497"/>
          </a:xfrm>
        </p:spPr>
        <p:txBody>
          <a:bodyPr>
            <a:normAutofit/>
          </a:bodyPr>
          <a:lstStyle/>
          <a:p>
            <a:r>
              <a:rPr lang="nl-NL" dirty="0"/>
              <a:t>10. Koninginneweg/</a:t>
            </a:r>
            <a:br>
              <a:rPr lang="nl-NL" dirty="0"/>
            </a:br>
            <a:r>
              <a:rPr lang="nl-NL" dirty="0"/>
              <a:t>Schoolstraat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4303B40E-843E-E55D-21CD-432D954AE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8881" y="1198653"/>
            <a:ext cx="5831840" cy="3799222"/>
          </a:xfrm>
          <a:prstGeom prst="rect">
            <a:avLst/>
          </a:prstGeo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F152687-4403-4648-9B84-30A71AA3C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568" y="2243828"/>
            <a:ext cx="3794760" cy="2194036"/>
          </a:xfrm>
        </p:spPr>
        <p:txBody>
          <a:bodyPr>
            <a:normAutofit/>
          </a:bodyPr>
          <a:lstStyle/>
          <a:p>
            <a:pPr algn="l"/>
            <a:r>
              <a:rPr lang="nl-NL" sz="1800" dirty="0">
                <a:solidFill>
                  <a:schemeClr val="tx1"/>
                </a:solidFill>
              </a:rPr>
              <a:t>Bij beoordeling letten op:</a:t>
            </a:r>
          </a:p>
          <a:p>
            <a:pPr lvl="0" algn="l"/>
            <a:r>
              <a:rPr lang="nl-NL" sz="1800" dirty="0">
                <a:solidFill>
                  <a:schemeClr val="tx1"/>
                </a:solidFill>
              </a:rPr>
              <a:t>- Voorrang verlenen aan verkeer op de Schoolstraat en aan fietsverkeer van rechts (voorrang)</a:t>
            </a:r>
          </a:p>
          <a:p>
            <a:pPr algn="l"/>
            <a:r>
              <a:rPr lang="nl-NL" sz="1800" dirty="0">
                <a:solidFill>
                  <a:schemeClr val="tx1"/>
                </a:solidFill>
              </a:rPr>
              <a:t>- Goed rechts houden (plaats op de weg)</a:t>
            </a:r>
          </a:p>
        </p:txBody>
      </p:sp>
    </p:spTree>
    <p:extLst>
      <p:ext uri="{BB962C8B-B14F-4D97-AF65-F5344CB8AC3E}">
        <p14:creationId xmlns:p14="http://schemas.microsoft.com/office/powerpoint/2010/main" val="138070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0DF89-89EC-4F7B-B31E-08CA67FAD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683" y="804672"/>
            <a:ext cx="4816475" cy="1141497"/>
          </a:xfrm>
        </p:spPr>
        <p:txBody>
          <a:bodyPr>
            <a:normAutofit fontScale="90000"/>
          </a:bodyPr>
          <a:lstStyle/>
          <a:p>
            <a:r>
              <a:rPr lang="nl-NL" dirty="0"/>
              <a:t>1. Kleine Drift/ Stationstunnel/Zuiderweg 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7F1FCCCD-BD1A-C39F-F532-24ADD7421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5763" y="1596122"/>
            <a:ext cx="4816475" cy="3665757"/>
          </a:xfrm>
          <a:prstGeom prst="rect">
            <a:avLst/>
          </a:prstGeo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908D8BE-2460-4DA3-AA4F-12E854DD2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2436" y="2243828"/>
            <a:ext cx="3794760" cy="2194036"/>
          </a:xfrm>
        </p:spPr>
        <p:txBody>
          <a:bodyPr>
            <a:normAutofit/>
          </a:bodyPr>
          <a:lstStyle/>
          <a:p>
            <a:pPr algn="l"/>
            <a:r>
              <a:rPr lang="nl-NL" sz="1800" dirty="0">
                <a:solidFill>
                  <a:schemeClr val="tx1"/>
                </a:solidFill>
              </a:rPr>
              <a:t>Bij beoordeling letten op:</a:t>
            </a:r>
          </a:p>
          <a:p>
            <a:pPr marL="285750" indent="-285750" algn="l">
              <a:buFontTx/>
              <a:buChar char="-"/>
            </a:pPr>
            <a:r>
              <a:rPr lang="nl-NL" sz="1800" dirty="0">
                <a:solidFill>
                  <a:schemeClr val="tx1"/>
                </a:solidFill>
              </a:rPr>
              <a:t>- Achterom kijken (uitkijken) en linkerhand uitsteken (richting aangeven)</a:t>
            </a:r>
          </a:p>
          <a:p>
            <a:pPr marL="285750" indent="-285750" algn="l">
              <a:buFontTx/>
              <a:buChar char="-"/>
            </a:pPr>
            <a:r>
              <a:rPr lang="nl-NL" sz="1800" dirty="0">
                <a:solidFill>
                  <a:schemeClr val="tx1"/>
                </a:solidFill>
              </a:rPr>
              <a:t>- Voorrang geven aan autoverkeer</a:t>
            </a:r>
          </a:p>
        </p:txBody>
      </p:sp>
    </p:spTree>
    <p:extLst>
      <p:ext uri="{BB962C8B-B14F-4D97-AF65-F5344CB8AC3E}">
        <p14:creationId xmlns:p14="http://schemas.microsoft.com/office/powerpoint/2010/main" val="647532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5F700-7FB6-4CCA-94F2-F21549314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51" y="804672"/>
            <a:ext cx="4486656" cy="1141497"/>
          </a:xfrm>
        </p:spPr>
        <p:txBody>
          <a:bodyPr/>
          <a:lstStyle/>
          <a:p>
            <a:r>
              <a:rPr lang="nl-NL" dirty="0"/>
              <a:t>2. Schapenkamp/</a:t>
            </a:r>
            <a:br>
              <a:rPr lang="nl-NL" dirty="0"/>
            </a:br>
            <a:r>
              <a:rPr lang="nl-NL" dirty="0"/>
              <a:t>pr. Bernhardstraat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CAAB04-63AD-45C2-B463-D2DF1CD12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36D99C7-3050-41B4-87AD-BB2ED8FF4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2436" y="2229229"/>
            <a:ext cx="3794760" cy="2194036"/>
          </a:xfrm>
        </p:spPr>
        <p:txBody>
          <a:bodyPr>
            <a:normAutofit lnSpcReduction="10000"/>
          </a:bodyPr>
          <a:lstStyle/>
          <a:p>
            <a:pPr algn="l"/>
            <a:r>
              <a:rPr lang="nl-NL" sz="1800" dirty="0">
                <a:solidFill>
                  <a:schemeClr val="tx1"/>
                </a:solidFill>
              </a:rPr>
              <a:t>Bij beoordeling letten op: </a:t>
            </a:r>
          </a:p>
          <a:p>
            <a:pPr marL="285750" indent="-285750" algn="l">
              <a:buFontTx/>
              <a:buChar char="-"/>
            </a:pPr>
            <a:r>
              <a:rPr lang="nl-NL" sz="1800" dirty="0">
                <a:solidFill>
                  <a:schemeClr val="tx1"/>
                </a:solidFill>
              </a:rPr>
              <a:t>- NIET door rood rijden, alleen door oranje rijden als leerling niet meer kan stappen (voorrang)</a:t>
            </a:r>
          </a:p>
          <a:p>
            <a:pPr marL="285750" indent="-285750" algn="l">
              <a:buFontTx/>
              <a:buChar char="-"/>
            </a:pPr>
            <a:endParaRPr lang="nl-NL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nl-NL" dirty="0">
                <a:solidFill>
                  <a:schemeClr val="tx1"/>
                </a:solidFill>
              </a:rPr>
              <a:t>Controleur moet het verkeerslicht kunnen zien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2CEF05D-7CBF-49CF-85CC-8A17EBB44E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07" y="2229229"/>
            <a:ext cx="5975985" cy="351472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128411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1BE312-1C5A-41DF-8D11-43843CF2B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04" y="804672"/>
            <a:ext cx="4486656" cy="1141497"/>
          </a:xfrm>
        </p:spPr>
        <p:txBody>
          <a:bodyPr/>
          <a:lstStyle/>
          <a:p>
            <a:r>
              <a:rPr lang="nl-NL" dirty="0"/>
              <a:t>3. Langestraat/</a:t>
            </a:r>
            <a:r>
              <a:rPr lang="nl-NL" dirty="0" err="1"/>
              <a:t>groest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A77060-62D3-445D-AB12-B9FFB98C2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B29125-7023-426C-B5FF-C95637E78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4194" y="2243828"/>
            <a:ext cx="3794760" cy="2194036"/>
          </a:xfrm>
        </p:spPr>
        <p:txBody>
          <a:bodyPr>
            <a:normAutofit/>
          </a:bodyPr>
          <a:lstStyle/>
          <a:p>
            <a:pPr algn="l"/>
            <a:r>
              <a:rPr lang="nl-NL" sz="1800" dirty="0">
                <a:solidFill>
                  <a:schemeClr val="tx1"/>
                </a:solidFill>
              </a:rPr>
              <a:t>Bij beoordeling letten op:</a:t>
            </a:r>
          </a:p>
          <a:p>
            <a:pPr marL="285750" indent="-285750" algn="l">
              <a:buFontTx/>
              <a:buChar char="-"/>
            </a:pPr>
            <a:r>
              <a:rPr lang="nl-NL" sz="1800" dirty="0">
                <a:solidFill>
                  <a:schemeClr val="tx1"/>
                </a:solidFill>
              </a:rPr>
              <a:t>- Achterom kijken (uitkijken), linkerhand uitsteken (richting aangeven)</a:t>
            </a:r>
          </a:p>
          <a:p>
            <a:pPr marL="285750" indent="-285750" algn="l">
              <a:buFontTx/>
              <a:buChar char="-"/>
            </a:pPr>
            <a:r>
              <a:rPr lang="nl-NL" sz="1800" dirty="0">
                <a:solidFill>
                  <a:schemeClr val="tx1"/>
                </a:solidFill>
              </a:rPr>
              <a:t>- Voorrang verlenen aan auto’s Langestraat (voorrang)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3B67E06-4CC7-4A39-95C3-80F6C43C6AC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07" y="2243828"/>
            <a:ext cx="5975985" cy="323342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05245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A25E0B-75C4-4AF9-AC68-4256E954A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683" y="804672"/>
            <a:ext cx="4486656" cy="1141497"/>
          </a:xfrm>
        </p:spPr>
        <p:txBody>
          <a:bodyPr>
            <a:normAutofit/>
          </a:bodyPr>
          <a:lstStyle/>
          <a:p>
            <a:r>
              <a:rPr lang="nl-NL" dirty="0"/>
              <a:t>4. Emmastraat/</a:t>
            </a:r>
            <a:br>
              <a:rPr lang="nl-NL" dirty="0"/>
            </a:br>
            <a:r>
              <a:rPr lang="nl-NL" dirty="0"/>
              <a:t>koningsstraat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D2293F-FE53-4E60-A55F-AAA44EFC6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BFC2CF-EF74-40D8-922D-BF7FF5D0C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47" y="2243828"/>
            <a:ext cx="3794760" cy="2194036"/>
          </a:xfrm>
        </p:spPr>
        <p:txBody>
          <a:bodyPr>
            <a:noAutofit/>
          </a:bodyPr>
          <a:lstStyle/>
          <a:p>
            <a:pPr algn="l"/>
            <a:r>
              <a:rPr lang="nl-NL" sz="1800" dirty="0">
                <a:solidFill>
                  <a:schemeClr val="tx1"/>
                </a:solidFill>
              </a:rPr>
              <a:t>Bij beoordeling letten op:</a:t>
            </a:r>
          </a:p>
          <a:p>
            <a:pPr marL="285750" indent="-285750" algn="l">
              <a:buFontTx/>
              <a:buChar char="-"/>
            </a:pPr>
            <a:r>
              <a:rPr lang="nl-NL" sz="1800" dirty="0">
                <a:solidFill>
                  <a:schemeClr val="tx1"/>
                </a:solidFill>
              </a:rPr>
              <a:t>- Achterom kijken (uitkijken) en rechterhand uitsteken (richting aangeven)</a:t>
            </a:r>
          </a:p>
          <a:p>
            <a:pPr marL="285750" indent="-285750" algn="l">
              <a:buFontTx/>
              <a:buChar char="-"/>
            </a:pPr>
            <a:r>
              <a:rPr lang="nl-NL" sz="1800" dirty="0">
                <a:solidFill>
                  <a:schemeClr val="tx1"/>
                </a:solidFill>
              </a:rPr>
              <a:t>- Voorrang verlenen aan voetgangers die langs Emmastraat lopen en Koningsstraat oversteken (voorrang)</a:t>
            </a:r>
          </a:p>
          <a:p>
            <a:pPr marL="285750" indent="-285750" algn="l">
              <a:buFontTx/>
              <a:buChar char="-"/>
            </a:pPr>
            <a:r>
              <a:rPr lang="nl-NL" sz="1800" dirty="0">
                <a:solidFill>
                  <a:schemeClr val="tx1"/>
                </a:solidFill>
              </a:rPr>
              <a:t>- Goed rechts houden (plaats op de weg)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15A3EC1-BA9F-407D-9BCC-0ABCDDE84E8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07" y="2243828"/>
            <a:ext cx="5975985" cy="300672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339934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71350B-6B67-48C6-8B4C-526185A02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178" y="804672"/>
            <a:ext cx="4486656" cy="1141497"/>
          </a:xfrm>
        </p:spPr>
        <p:txBody>
          <a:bodyPr/>
          <a:lstStyle/>
          <a:p>
            <a:r>
              <a:rPr lang="nl-NL" dirty="0"/>
              <a:t>5. Koningsstraat/</a:t>
            </a:r>
            <a:br>
              <a:rPr lang="nl-NL" dirty="0"/>
            </a:br>
            <a:r>
              <a:rPr lang="nl-NL" dirty="0" err="1"/>
              <a:t>neuweg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6959E6-A69B-4C39-AADA-723DCFF7D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09F8130-A830-4A61-8AA9-DF7AE5426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5126" y="2243828"/>
            <a:ext cx="3794760" cy="2194036"/>
          </a:xfrm>
        </p:spPr>
        <p:txBody>
          <a:bodyPr>
            <a:noAutofit/>
          </a:bodyPr>
          <a:lstStyle/>
          <a:p>
            <a:pPr algn="l"/>
            <a:r>
              <a:rPr lang="nl-NL" sz="1800" dirty="0">
                <a:solidFill>
                  <a:schemeClr val="tx1"/>
                </a:solidFill>
              </a:rPr>
              <a:t>Bij beoordeling letten op:</a:t>
            </a:r>
          </a:p>
          <a:p>
            <a:pPr marL="285750" indent="-285750" algn="l">
              <a:buFontTx/>
              <a:buChar char="-"/>
            </a:pPr>
            <a:r>
              <a:rPr lang="nl-NL" sz="1800" dirty="0">
                <a:solidFill>
                  <a:schemeClr val="tx1"/>
                </a:solidFill>
              </a:rPr>
              <a:t>- Aan de goede kant van de vluchtheuvel rijden (plaats op de weg)</a:t>
            </a:r>
          </a:p>
          <a:p>
            <a:pPr marL="285750" indent="-285750" algn="l">
              <a:buFontTx/>
              <a:buChar char="-"/>
            </a:pPr>
            <a:r>
              <a:rPr lang="nl-NL" sz="1800" dirty="0">
                <a:solidFill>
                  <a:schemeClr val="tx1"/>
                </a:solidFill>
              </a:rPr>
              <a:t>- Voorrang verlenen aan verkeer op Neuweg, ook aan fietsers van rechts (voorrang)</a:t>
            </a:r>
          </a:p>
          <a:p>
            <a:pPr marL="285750" indent="-285750" algn="l">
              <a:buFontTx/>
              <a:buChar char="-"/>
            </a:pPr>
            <a:r>
              <a:rPr lang="nl-NL" sz="1800" dirty="0">
                <a:solidFill>
                  <a:schemeClr val="tx1"/>
                </a:solidFill>
              </a:rPr>
              <a:t>- Goed rechts houden (plaats op de weg)</a:t>
            </a:r>
          </a:p>
        </p:txBody>
      </p:sp>
      <p:pic>
        <p:nvPicPr>
          <p:cNvPr id="5" name="Afbeelding 4" descr="foto post 5">
            <a:extLst>
              <a:ext uri="{FF2B5EF4-FFF2-40B4-BE49-F238E27FC236}">
                <a16:creationId xmlns:a16="http://schemas.microsoft.com/office/drawing/2014/main" id="{5651D817-8DDC-486D-994E-7091C791ED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4" b="3357"/>
          <a:stretch>
            <a:fillRect/>
          </a:stretch>
        </p:blipFill>
        <p:spPr bwMode="auto">
          <a:xfrm>
            <a:off x="6157912" y="2235202"/>
            <a:ext cx="5972175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960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38E9D-54CD-42BE-9B4F-855EF5902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057" y="805632"/>
            <a:ext cx="4486656" cy="1141497"/>
          </a:xfrm>
        </p:spPr>
        <p:txBody>
          <a:bodyPr/>
          <a:lstStyle/>
          <a:p>
            <a:r>
              <a:rPr lang="nl-NL" dirty="0"/>
              <a:t>6. Havenstraat/</a:t>
            </a:r>
            <a:br>
              <a:rPr lang="nl-NL" dirty="0"/>
            </a:br>
            <a:r>
              <a:rPr lang="nl-NL" dirty="0"/>
              <a:t>Mauritsstraat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9AA68B-692F-4123-A518-BD50B3EDD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94951BB-EE5B-4CE3-A7B2-27AE65B43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9688" y="2243828"/>
            <a:ext cx="4189677" cy="2194036"/>
          </a:xfrm>
        </p:spPr>
        <p:txBody>
          <a:bodyPr>
            <a:noAutofit/>
          </a:bodyPr>
          <a:lstStyle/>
          <a:p>
            <a:pPr algn="l"/>
            <a:r>
              <a:rPr lang="nl-NL" sz="1800" dirty="0">
                <a:solidFill>
                  <a:schemeClr val="tx1"/>
                </a:solidFill>
              </a:rPr>
              <a:t>Bij beoordeling letten op;</a:t>
            </a:r>
          </a:p>
          <a:p>
            <a:pPr marL="285750" indent="-285750" algn="l">
              <a:buFontTx/>
              <a:buChar char="-"/>
            </a:pPr>
            <a:r>
              <a:rPr lang="nl-NL" sz="1800" dirty="0">
                <a:solidFill>
                  <a:schemeClr val="tx1"/>
                </a:solidFill>
              </a:rPr>
              <a:t>- Rechterhand uitsteken (richting aangeven)</a:t>
            </a:r>
          </a:p>
          <a:p>
            <a:pPr marL="285750" indent="-285750" algn="l">
              <a:buFontTx/>
              <a:buChar char="-"/>
            </a:pPr>
            <a:r>
              <a:rPr lang="nl-NL" sz="1800" dirty="0">
                <a:solidFill>
                  <a:schemeClr val="tx1"/>
                </a:solidFill>
              </a:rPr>
              <a:t>- Voorrang verlenen aan fietsers bij oprijden van de Havenstraat (voorrang)</a:t>
            </a:r>
          </a:p>
          <a:p>
            <a:pPr marL="285750" indent="-285750" algn="l">
              <a:buFontTx/>
              <a:buChar char="-"/>
            </a:pPr>
            <a:r>
              <a:rPr lang="nl-NL" sz="1800" dirty="0">
                <a:solidFill>
                  <a:schemeClr val="tx1"/>
                </a:solidFill>
              </a:rPr>
              <a:t>- Achterom kijken (uitkijken, linkerhand uitsteken (richting aangeven)</a:t>
            </a:r>
          </a:p>
          <a:p>
            <a:pPr marL="285750" indent="-285750" algn="l">
              <a:buFontTx/>
              <a:buChar char="-"/>
            </a:pPr>
            <a:r>
              <a:rPr lang="nl-NL" sz="1800" dirty="0">
                <a:solidFill>
                  <a:schemeClr val="tx1"/>
                </a:solidFill>
              </a:rPr>
              <a:t>- Voorrang verlenen aan achteropkomend verkeer op de Havenstraat en aan fietsers van rechts (voorrang)</a:t>
            </a:r>
          </a:p>
          <a:p>
            <a:pPr marL="285750" indent="-285750" algn="l">
              <a:buFontTx/>
              <a:buChar char="-"/>
            </a:pPr>
            <a:r>
              <a:rPr lang="nl-NL" sz="1800" dirty="0">
                <a:solidFill>
                  <a:schemeClr val="tx1"/>
                </a:solidFill>
              </a:rPr>
              <a:t>- Goed rechts houden (plaats op de weg)</a:t>
            </a:r>
          </a:p>
        </p:txBody>
      </p:sp>
      <p:pic>
        <p:nvPicPr>
          <p:cNvPr id="5" name="Afbeelding 4" descr="foto post 6">
            <a:extLst>
              <a:ext uri="{FF2B5EF4-FFF2-40B4-BE49-F238E27FC236}">
                <a16:creationId xmlns:a16="http://schemas.microsoft.com/office/drawing/2014/main" id="{594C2442-BEE5-462F-80F7-20E9727C89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2" y="2243828"/>
            <a:ext cx="5972175" cy="3190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2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A629C-E7B0-4046-A827-402A0C1F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804672"/>
            <a:ext cx="4486656" cy="1141497"/>
          </a:xfrm>
        </p:spPr>
        <p:txBody>
          <a:bodyPr/>
          <a:lstStyle/>
          <a:p>
            <a:r>
              <a:rPr lang="nl-NL" dirty="0"/>
              <a:t>7. Vaartweg/</a:t>
            </a:r>
            <a:br>
              <a:rPr lang="nl-NL" dirty="0"/>
            </a:br>
            <a:r>
              <a:rPr lang="nl-NL" dirty="0"/>
              <a:t>Paulus van </a:t>
            </a:r>
            <a:r>
              <a:rPr lang="nl-NL" dirty="0" err="1"/>
              <a:t>Loolaan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CBCDA2-797C-4EEC-A0E0-AEB9D8614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44CF22-E200-4ECD-9A20-171D9AB07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568" y="2243828"/>
            <a:ext cx="3794760" cy="2194036"/>
          </a:xfrm>
        </p:spPr>
        <p:txBody>
          <a:bodyPr>
            <a:noAutofit/>
          </a:bodyPr>
          <a:lstStyle/>
          <a:p>
            <a:pPr algn="l"/>
            <a:r>
              <a:rPr lang="nl-NL" sz="1800" dirty="0">
                <a:solidFill>
                  <a:schemeClr val="tx1"/>
                </a:solidFill>
              </a:rPr>
              <a:t>Bij beoordeling letten op:</a:t>
            </a:r>
          </a:p>
          <a:p>
            <a:pPr lvl="0" algn="l"/>
            <a:r>
              <a:rPr lang="nl-NL" sz="1800" dirty="0">
                <a:solidFill>
                  <a:schemeClr val="tx1"/>
                </a:solidFill>
              </a:rPr>
              <a:t>- Goed rechts houden (plaats op de weg)</a:t>
            </a:r>
          </a:p>
          <a:p>
            <a:pPr lvl="0" algn="l"/>
            <a:r>
              <a:rPr lang="nl-NL" sz="1800" dirty="0">
                <a:solidFill>
                  <a:schemeClr val="tx1"/>
                </a:solidFill>
              </a:rPr>
              <a:t>- Achterom kijken (uitkijken), linkerhand uitsteken vóór de kruising, niet pas aan de overzijde van de Vaartweg (richting aangeven)</a:t>
            </a:r>
          </a:p>
          <a:p>
            <a:pPr algn="l"/>
            <a:r>
              <a:rPr lang="nl-NL" sz="1800" dirty="0">
                <a:solidFill>
                  <a:schemeClr val="tx1"/>
                </a:solidFill>
              </a:rPr>
              <a:t>- Voorrang verlenen aan fietsers van links, aan verkeer op de Vaartweg en aan fietsers van rechts (voorrang)</a:t>
            </a:r>
          </a:p>
        </p:txBody>
      </p:sp>
      <p:pic>
        <p:nvPicPr>
          <p:cNvPr id="5" name="Afbeelding 4" descr="foto post 7">
            <a:extLst>
              <a:ext uri="{FF2B5EF4-FFF2-40B4-BE49-F238E27FC236}">
                <a16:creationId xmlns:a16="http://schemas.microsoft.com/office/drawing/2014/main" id="{6435AFB1-9EF5-4AD0-82F1-12651660402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1"/>
          <a:stretch>
            <a:fillRect/>
          </a:stretch>
        </p:blipFill>
        <p:spPr bwMode="auto">
          <a:xfrm>
            <a:off x="6157912" y="2243828"/>
            <a:ext cx="5972175" cy="357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680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19DB89-C78C-4F6C-BB43-270E6325D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057" y="804672"/>
            <a:ext cx="4486656" cy="1141497"/>
          </a:xfrm>
        </p:spPr>
        <p:txBody>
          <a:bodyPr>
            <a:normAutofit/>
          </a:bodyPr>
          <a:lstStyle/>
          <a:p>
            <a:r>
              <a:rPr lang="nl-NL" dirty="0"/>
              <a:t>8. ‘s </a:t>
            </a:r>
            <a:r>
              <a:rPr lang="nl-NL" dirty="0" err="1"/>
              <a:t>Gravelandseweg</a:t>
            </a:r>
            <a:r>
              <a:rPr lang="nl-NL" dirty="0"/>
              <a:t>/</a:t>
            </a:r>
            <a:br>
              <a:rPr lang="nl-NL" dirty="0"/>
            </a:br>
            <a:r>
              <a:rPr lang="nl-NL" dirty="0" err="1"/>
              <a:t>albertusperkstraat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B14FD8-AB39-4F9D-ABAF-A0A08A112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A4E7109-7EF5-4F7E-AEDD-DF718FC4E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2821" y="2243828"/>
            <a:ext cx="3794760" cy="2194036"/>
          </a:xfrm>
        </p:spPr>
        <p:txBody>
          <a:bodyPr>
            <a:normAutofit/>
          </a:bodyPr>
          <a:lstStyle/>
          <a:p>
            <a:pPr algn="l"/>
            <a:r>
              <a:rPr lang="nl-NL" sz="1800" dirty="0">
                <a:solidFill>
                  <a:schemeClr val="tx1"/>
                </a:solidFill>
              </a:rPr>
              <a:t>Bij beoordeling letten op:</a:t>
            </a:r>
          </a:p>
          <a:p>
            <a:pPr lvl="0" algn="l"/>
            <a:r>
              <a:rPr lang="nl-NL" sz="1800" dirty="0">
                <a:solidFill>
                  <a:schemeClr val="tx1"/>
                </a:solidFill>
              </a:rPr>
              <a:t>- Voorrang verlenen aan fietsers van links, verkeer van links en fietsers van rechts (voorrang)</a:t>
            </a:r>
          </a:p>
          <a:p>
            <a:pPr algn="l"/>
            <a:r>
              <a:rPr lang="nl-NL" sz="1800" dirty="0">
                <a:solidFill>
                  <a:schemeClr val="tx1"/>
                </a:solidFill>
              </a:rPr>
              <a:t>- Goed rechts houden (plaats op de weg)</a:t>
            </a:r>
          </a:p>
        </p:txBody>
      </p:sp>
      <p:pic>
        <p:nvPicPr>
          <p:cNvPr id="5" name="Afbeelding 4" descr="foto post 8">
            <a:extLst>
              <a:ext uri="{FF2B5EF4-FFF2-40B4-BE49-F238E27FC236}">
                <a16:creationId xmlns:a16="http://schemas.microsoft.com/office/drawing/2014/main" id="{FABA8147-219B-400C-A0B3-A0C5B91DE6B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43828"/>
            <a:ext cx="5972175" cy="3562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662610"/>
      </p:ext>
    </p:extLst>
  </p:cSld>
  <p:clrMapOvr>
    <a:masterClrMapping/>
  </p:clrMapOvr>
</p:sld>
</file>

<file path=ppt/theme/theme1.xml><?xml version="1.0" encoding="utf-8"?>
<a:theme xmlns:a="http://schemas.openxmlformats.org/drawingml/2006/main" name="Pak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Pakket</Template>
  <TotalTime>56</TotalTime>
  <Words>482</Words>
  <Application>Microsoft Office PowerPoint</Application>
  <PresentationFormat>Breedbeeld</PresentationFormat>
  <Paragraphs>52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Pakket</vt:lpstr>
      <vt:lpstr>Controleposten Verkeersexamen Hilversum</vt:lpstr>
      <vt:lpstr>1. Kleine Drift/ Stationstunnel/Zuiderweg </vt:lpstr>
      <vt:lpstr>2. Schapenkamp/ pr. Bernhardstraat</vt:lpstr>
      <vt:lpstr>3. Langestraat/groest</vt:lpstr>
      <vt:lpstr>4. Emmastraat/ koningsstraat</vt:lpstr>
      <vt:lpstr>5. Koningsstraat/ neuweg</vt:lpstr>
      <vt:lpstr>6. Havenstraat/ Mauritsstraat</vt:lpstr>
      <vt:lpstr>7. Vaartweg/ Paulus van Loolaan</vt:lpstr>
      <vt:lpstr>8. ‘s Gravelandseweg/ albertusperkstraat</vt:lpstr>
      <vt:lpstr>9. Koninginneweg/ Naarderstraat</vt:lpstr>
      <vt:lpstr>10. Koninginneweg/ Schoolstraat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Controleposten Verkeersexamen Hilversum</dc:title>
  <dc:creator>Erik Jan Hoorn</dc:creator>
  <cp:lastModifiedBy>Sandra van Breemen</cp:lastModifiedBy>
  <cp:revision>13</cp:revision>
  <dcterms:created xsi:type="dcterms:W3CDTF">2020-01-17T08:31:12Z</dcterms:created>
  <dcterms:modified xsi:type="dcterms:W3CDTF">2026-04-15T12:21:20Z</dcterms:modified>
</cp:coreProperties>
</file>