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handoutMasterIdLst>
    <p:handoutMasterId r:id="rId38"/>
  </p:handoutMasterIdLst>
  <p:sldIdLst>
    <p:sldId id="258" r:id="rId2"/>
    <p:sldId id="259" r:id="rId3"/>
    <p:sldId id="260" r:id="rId4"/>
    <p:sldId id="308" r:id="rId5"/>
    <p:sldId id="310" r:id="rId6"/>
    <p:sldId id="263" r:id="rId7"/>
    <p:sldId id="277" r:id="rId8"/>
    <p:sldId id="303" r:id="rId9"/>
    <p:sldId id="291" r:id="rId10"/>
    <p:sldId id="285" r:id="rId11"/>
    <p:sldId id="288" r:id="rId12"/>
    <p:sldId id="293" r:id="rId13"/>
    <p:sldId id="279" r:id="rId14"/>
    <p:sldId id="289" r:id="rId15"/>
    <p:sldId id="290" r:id="rId16"/>
    <p:sldId id="292" r:id="rId17"/>
    <p:sldId id="294" r:id="rId18"/>
    <p:sldId id="295" r:id="rId19"/>
    <p:sldId id="296" r:id="rId20"/>
    <p:sldId id="301" r:id="rId21"/>
    <p:sldId id="302" r:id="rId22"/>
    <p:sldId id="270" r:id="rId23"/>
    <p:sldId id="271" r:id="rId24"/>
    <p:sldId id="297" r:id="rId25"/>
    <p:sldId id="298" r:id="rId26"/>
    <p:sldId id="320" r:id="rId27"/>
    <p:sldId id="311" r:id="rId28"/>
    <p:sldId id="319" r:id="rId29"/>
    <p:sldId id="312" r:id="rId30"/>
    <p:sldId id="313" r:id="rId31"/>
    <p:sldId id="314" r:id="rId32"/>
    <p:sldId id="315" r:id="rId33"/>
    <p:sldId id="316" r:id="rId34"/>
    <p:sldId id="317" r:id="rId35"/>
    <p:sldId id="318" r:id="rId36"/>
  </p:sldIdLst>
  <p:sldSz cx="9144000" cy="6858000" type="screen4x3"/>
  <p:notesSz cx="10018713" cy="6888163"/>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nk Rutgers" initials="HR" lastIdx="3"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353" autoAdjust="0"/>
    <p:restoredTop sz="94799" autoAdjust="0"/>
  </p:normalViewPr>
  <p:slideViewPr>
    <p:cSldViewPr>
      <p:cViewPr varScale="1">
        <p:scale>
          <a:sx n="70" d="100"/>
          <a:sy n="70" d="100"/>
        </p:scale>
        <p:origin x="-1152"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62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4340903" cy="344899"/>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5675500" y="0"/>
            <a:ext cx="4340903" cy="344899"/>
          </a:xfrm>
          <a:prstGeom prst="rect">
            <a:avLst/>
          </a:prstGeom>
        </p:spPr>
        <p:txBody>
          <a:bodyPr vert="horz" lIns="91440" tIns="45720" rIns="91440" bIns="45720" rtlCol="0"/>
          <a:lstStyle>
            <a:lvl1pPr algn="r">
              <a:defRPr sz="1200"/>
            </a:lvl1pPr>
          </a:lstStyle>
          <a:p>
            <a:fld id="{271386BA-362D-4329-9216-A37BAF9943A1}" type="datetimeFigureOut">
              <a:rPr lang="nl-NL" smtClean="0"/>
              <a:t>17-11-2014</a:t>
            </a:fld>
            <a:endParaRPr lang="nl-NL"/>
          </a:p>
        </p:txBody>
      </p:sp>
      <p:sp>
        <p:nvSpPr>
          <p:cNvPr id="4" name="Tijdelijke aanduiding voor voettekst 3"/>
          <p:cNvSpPr>
            <a:spLocks noGrp="1"/>
          </p:cNvSpPr>
          <p:nvPr>
            <p:ph type="ftr" sz="quarter" idx="2"/>
          </p:nvPr>
        </p:nvSpPr>
        <p:spPr>
          <a:xfrm>
            <a:off x="0" y="6543264"/>
            <a:ext cx="4340903" cy="344899"/>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5675500" y="6543264"/>
            <a:ext cx="4340903" cy="344899"/>
          </a:xfrm>
          <a:prstGeom prst="rect">
            <a:avLst/>
          </a:prstGeom>
        </p:spPr>
        <p:txBody>
          <a:bodyPr vert="horz" lIns="91440" tIns="45720" rIns="91440" bIns="45720" rtlCol="0" anchor="b"/>
          <a:lstStyle>
            <a:lvl1pPr algn="r">
              <a:defRPr sz="1200"/>
            </a:lvl1pPr>
          </a:lstStyle>
          <a:p>
            <a:fld id="{DD6CDD7F-A812-4D0E-8D14-83F4186AF51E}" type="slidenum">
              <a:rPr lang="nl-NL" smtClean="0"/>
              <a:t>‹nr.›</a:t>
            </a:fld>
            <a:endParaRPr lang="nl-NL"/>
          </a:p>
        </p:txBody>
      </p:sp>
    </p:spTree>
    <p:extLst>
      <p:ext uri="{BB962C8B-B14F-4D97-AF65-F5344CB8AC3E}">
        <p14:creationId xmlns:p14="http://schemas.microsoft.com/office/powerpoint/2010/main" val="34131820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4340903" cy="344899"/>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5675500" y="0"/>
            <a:ext cx="4340903" cy="344899"/>
          </a:xfrm>
          <a:prstGeom prst="rect">
            <a:avLst/>
          </a:prstGeom>
        </p:spPr>
        <p:txBody>
          <a:bodyPr vert="horz" lIns="91440" tIns="45720" rIns="91440" bIns="45720" rtlCol="0"/>
          <a:lstStyle>
            <a:lvl1pPr algn="r">
              <a:defRPr sz="1200"/>
            </a:lvl1pPr>
          </a:lstStyle>
          <a:p>
            <a:fld id="{307EF7AF-CFFB-4E4F-9B1D-FCFE631B6620}" type="datetimeFigureOut">
              <a:rPr lang="nl-NL" smtClean="0"/>
              <a:t>17-11-2014</a:t>
            </a:fld>
            <a:endParaRPr lang="nl-NL"/>
          </a:p>
        </p:txBody>
      </p:sp>
      <p:sp>
        <p:nvSpPr>
          <p:cNvPr id="4" name="Tijdelijke aanduiding voor dia-afbeelding 3"/>
          <p:cNvSpPr>
            <a:spLocks noGrp="1" noRot="1" noChangeAspect="1"/>
          </p:cNvSpPr>
          <p:nvPr>
            <p:ph type="sldImg" idx="2"/>
          </p:nvPr>
        </p:nvSpPr>
        <p:spPr>
          <a:xfrm>
            <a:off x="3459163" y="860425"/>
            <a:ext cx="3100387" cy="2325688"/>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1002103" y="3314745"/>
            <a:ext cx="8014509" cy="2712261"/>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6543264"/>
            <a:ext cx="4340903" cy="344899"/>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5675500" y="6543264"/>
            <a:ext cx="4340903" cy="344899"/>
          </a:xfrm>
          <a:prstGeom prst="rect">
            <a:avLst/>
          </a:prstGeom>
        </p:spPr>
        <p:txBody>
          <a:bodyPr vert="horz" lIns="91440" tIns="45720" rIns="91440" bIns="45720" rtlCol="0" anchor="b"/>
          <a:lstStyle>
            <a:lvl1pPr algn="r">
              <a:defRPr sz="1200"/>
            </a:lvl1pPr>
          </a:lstStyle>
          <a:p>
            <a:fld id="{5373A363-52D1-43DF-B80B-59CDC15D4DFF}" type="slidenum">
              <a:rPr lang="nl-NL" smtClean="0"/>
              <a:t>‹nr.›</a:t>
            </a:fld>
            <a:endParaRPr lang="nl-NL"/>
          </a:p>
        </p:txBody>
      </p:sp>
    </p:spTree>
    <p:extLst>
      <p:ext uri="{BB962C8B-B14F-4D97-AF65-F5344CB8AC3E}">
        <p14:creationId xmlns:p14="http://schemas.microsoft.com/office/powerpoint/2010/main" val="42203337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5373A363-52D1-43DF-B80B-59CDC15D4DFF}" type="slidenum">
              <a:rPr lang="nl-NL" smtClean="0"/>
              <a:t>1</a:t>
            </a:fld>
            <a:endParaRPr lang="nl-NL"/>
          </a:p>
        </p:txBody>
      </p:sp>
    </p:spTree>
    <p:extLst>
      <p:ext uri="{BB962C8B-B14F-4D97-AF65-F5344CB8AC3E}">
        <p14:creationId xmlns:p14="http://schemas.microsoft.com/office/powerpoint/2010/main" val="3686942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5373A363-52D1-43DF-B80B-59CDC15D4DFF}" type="slidenum">
              <a:rPr lang="nl-NL" smtClean="0"/>
              <a:t>5</a:t>
            </a:fld>
            <a:endParaRPr lang="nl-NL"/>
          </a:p>
        </p:txBody>
      </p:sp>
    </p:spTree>
    <p:extLst>
      <p:ext uri="{BB962C8B-B14F-4D97-AF65-F5344CB8AC3E}">
        <p14:creationId xmlns:p14="http://schemas.microsoft.com/office/powerpoint/2010/main" val="13652692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8C022A30-582E-4DE2-AB1F-954D356EC98A}" type="datetime1">
              <a:rPr lang="nl-NL" smtClean="0"/>
              <a:t>17-11-2014</a:t>
            </a:fld>
            <a:endParaRPr lang="nl-NL"/>
          </a:p>
        </p:txBody>
      </p:sp>
      <p:sp>
        <p:nvSpPr>
          <p:cNvPr id="5" name="Tijdelijke aanduiding voor voettekst 4"/>
          <p:cNvSpPr>
            <a:spLocks noGrp="1"/>
          </p:cNvSpPr>
          <p:nvPr>
            <p:ph type="ftr" sz="quarter" idx="11"/>
          </p:nvPr>
        </p:nvSpPr>
        <p:spPr/>
        <p:txBody>
          <a:bodyPr/>
          <a:lstStyle/>
          <a:p>
            <a:r>
              <a:rPr lang="nl-NL" smtClean="0"/>
              <a:t>Molen De Windhond, Soest, 2014            (Henk Rutgers, Jan Vermeulen)</a:t>
            </a:r>
            <a:endParaRPr lang="nl-NL"/>
          </a:p>
        </p:txBody>
      </p:sp>
      <p:sp>
        <p:nvSpPr>
          <p:cNvPr id="6" name="Tijdelijke aanduiding voor dianummer 5"/>
          <p:cNvSpPr>
            <a:spLocks noGrp="1"/>
          </p:cNvSpPr>
          <p:nvPr>
            <p:ph type="sldNum" sz="quarter" idx="12"/>
          </p:nvPr>
        </p:nvSpPr>
        <p:spPr/>
        <p:txBody>
          <a:bodyPr/>
          <a:lstStyle/>
          <a:p>
            <a:fld id="{2417DDE6-8BAB-45BA-8E40-63FF49852677}" type="slidenum">
              <a:rPr lang="nl-NL" smtClean="0"/>
              <a:t>‹nr.›</a:t>
            </a:fld>
            <a:endParaRPr lang="nl-NL"/>
          </a:p>
        </p:txBody>
      </p:sp>
    </p:spTree>
    <p:extLst>
      <p:ext uri="{BB962C8B-B14F-4D97-AF65-F5344CB8AC3E}">
        <p14:creationId xmlns:p14="http://schemas.microsoft.com/office/powerpoint/2010/main" val="1746169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0F5F092-A5AF-4199-813B-BFB163D38366}" type="datetime1">
              <a:rPr lang="nl-NL" smtClean="0"/>
              <a:t>17-11-2014</a:t>
            </a:fld>
            <a:endParaRPr lang="nl-NL"/>
          </a:p>
        </p:txBody>
      </p:sp>
      <p:sp>
        <p:nvSpPr>
          <p:cNvPr id="5" name="Tijdelijke aanduiding voor voettekst 4"/>
          <p:cNvSpPr>
            <a:spLocks noGrp="1"/>
          </p:cNvSpPr>
          <p:nvPr>
            <p:ph type="ftr" sz="quarter" idx="11"/>
          </p:nvPr>
        </p:nvSpPr>
        <p:spPr/>
        <p:txBody>
          <a:bodyPr/>
          <a:lstStyle/>
          <a:p>
            <a:r>
              <a:rPr lang="nl-NL" smtClean="0"/>
              <a:t>Molen De Windhond, Soest, 2014            (Henk Rutgers, Jan Vermeulen)</a:t>
            </a:r>
            <a:endParaRPr lang="nl-NL"/>
          </a:p>
        </p:txBody>
      </p:sp>
      <p:sp>
        <p:nvSpPr>
          <p:cNvPr id="6" name="Tijdelijke aanduiding voor dianummer 5"/>
          <p:cNvSpPr>
            <a:spLocks noGrp="1"/>
          </p:cNvSpPr>
          <p:nvPr>
            <p:ph type="sldNum" sz="quarter" idx="12"/>
          </p:nvPr>
        </p:nvSpPr>
        <p:spPr/>
        <p:txBody>
          <a:bodyPr/>
          <a:lstStyle/>
          <a:p>
            <a:fld id="{2417DDE6-8BAB-45BA-8E40-63FF49852677}" type="slidenum">
              <a:rPr lang="nl-NL" smtClean="0"/>
              <a:t>‹nr.›</a:t>
            </a:fld>
            <a:endParaRPr lang="nl-NL"/>
          </a:p>
        </p:txBody>
      </p:sp>
    </p:spTree>
    <p:extLst>
      <p:ext uri="{BB962C8B-B14F-4D97-AF65-F5344CB8AC3E}">
        <p14:creationId xmlns:p14="http://schemas.microsoft.com/office/powerpoint/2010/main" val="29660531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2D48C5D-CF33-492F-BAFB-564EBA15073C}" type="datetime1">
              <a:rPr lang="nl-NL" smtClean="0"/>
              <a:t>17-11-2014</a:t>
            </a:fld>
            <a:endParaRPr lang="nl-NL"/>
          </a:p>
        </p:txBody>
      </p:sp>
      <p:sp>
        <p:nvSpPr>
          <p:cNvPr id="5" name="Tijdelijke aanduiding voor voettekst 4"/>
          <p:cNvSpPr>
            <a:spLocks noGrp="1"/>
          </p:cNvSpPr>
          <p:nvPr>
            <p:ph type="ftr" sz="quarter" idx="11"/>
          </p:nvPr>
        </p:nvSpPr>
        <p:spPr/>
        <p:txBody>
          <a:bodyPr/>
          <a:lstStyle/>
          <a:p>
            <a:r>
              <a:rPr lang="nl-NL" smtClean="0"/>
              <a:t>Molen De Windhond, Soest, 2014            (Henk Rutgers, Jan Vermeulen)</a:t>
            </a:r>
            <a:endParaRPr lang="nl-NL"/>
          </a:p>
        </p:txBody>
      </p:sp>
      <p:sp>
        <p:nvSpPr>
          <p:cNvPr id="6" name="Tijdelijke aanduiding voor dianummer 5"/>
          <p:cNvSpPr>
            <a:spLocks noGrp="1"/>
          </p:cNvSpPr>
          <p:nvPr>
            <p:ph type="sldNum" sz="quarter" idx="12"/>
          </p:nvPr>
        </p:nvSpPr>
        <p:spPr/>
        <p:txBody>
          <a:bodyPr/>
          <a:lstStyle/>
          <a:p>
            <a:fld id="{2417DDE6-8BAB-45BA-8E40-63FF49852677}" type="slidenum">
              <a:rPr lang="nl-NL" smtClean="0"/>
              <a:t>‹nr.›</a:t>
            </a:fld>
            <a:endParaRPr lang="nl-NL"/>
          </a:p>
        </p:txBody>
      </p:sp>
    </p:spTree>
    <p:extLst>
      <p:ext uri="{BB962C8B-B14F-4D97-AF65-F5344CB8AC3E}">
        <p14:creationId xmlns:p14="http://schemas.microsoft.com/office/powerpoint/2010/main" val="1046199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6371264-9C6C-4F5B-890E-F644C008A7F6}" type="datetime1">
              <a:rPr lang="nl-NL" smtClean="0"/>
              <a:t>17-11-2014</a:t>
            </a:fld>
            <a:endParaRPr lang="nl-NL"/>
          </a:p>
        </p:txBody>
      </p:sp>
      <p:sp>
        <p:nvSpPr>
          <p:cNvPr id="5" name="Tijdelijke aanduiding voor voettekst 4"/>
          <p:cNvSpPr>
            <a:spLocks noGrp="1"/>
          </p:cNvSpPr>
          <p:nvPr>
            <p:ph type="ftr" sz="quarter" idx="11"/>
          </p:nvPr>
        </p:nvSpPr>
        <p:spPr/>
        <p:txBody>
          <a:bodyPr/>
          <a:lstStyle/>
          <a:p>
            <a:r>
              <a:rPr lang="nl-NL" smtClean="0"/>
              <a:t>Molen De Windhond, Soest, 2014            (Henk Rutgers, Jan Vermeulen)</a:t>
            </a:r>
            <a:endParaRPr lang="nl-NL"/>
          </a:p>
        </p:txBody>
      </p:sp>
      <p:sp>
        <p:nvSpPr>
          <p:cNvPr id="6" name="Tijdelijke aanduiding voor dianummer 5"/>
          <p:cNvSpPr>
            <a:spLocks noGrp="1"/>
          </p:cNvSpPr>
          <p:nvPr>
            <p:ph type="sldNum" sz="quarter" idx="12"/>
          </p:nvPr>
        </p:nvSpPr>
        <p:spPr/>
        <p:txBody>
          <a:bodyPr/>
          <a:lstStyle/>
          <a:p>
            <a:fld id="{2417DDE6-8BAB-45BA-8E40-63FF49852677}" type="slidenum">
              <a:rPr lang="nl-NL" smtClean="0"/>
              <a:t>‹nr.›</a:t>
            </a:fld>
            <a:endParaRPr lang="nl-NL"/>
          </a:p>
        </p:txBody>
      </p:sp>
    </p:spTree>
    <p:extLst>
      <p:ext uri="{BB962C8B-B14F-4D97-AF65-F5344CB8AC3E}">
        <p14:creationId xmlns:p14="http://schemas.microsoft.com/office/powerpoint/2010/main" val="2999995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E3992F13-3282-4DA0-AEA6-E16786C8C37E}" type="datetime1">
              <a:rPr lang="nl-NL" smtClean="0"/>
              <a:t>17-11-2014</a:t>
            </a:fld>
            <a:endParaRPr lang="nl-NL"/>
          </a:p>
        </p:txBody>
      </p:sp>
      <p:sp>
        <p:nvSpPr>
          <p:cNvPr id="5" name="Tijdelijke aanduiding voor voettekst 4"/>
          <p:cNvSpPr>
            <a:spLocks noGrp="1"/>
          </p:cNvSpPr>
          <p:nvPr>
            <p:ph type="ftr" sz="quarter" idx="11"/>
          </p:nvPr>
        </p:nvSpPr>
        <p:spPr/>
        <p:txBody>
          <a:bodyPr/>
          <a:lstStyle/>
          <a:p>
            <a:r>
              <a:rPr lang="nl-NL" smtClean="0"/>
              <a:t>Molen De Windhond, Soest, 2014            (Henk Rutgers, Jan Vermeulen)</a:t>
            </a:r>
            <a:endParaRPr lang="nl-NL"/>
          </a:p>
        </p:txBody>
      </p:sp>
      <p:sp>
        <p:nvSpPr>
          <p:cNvPr id="6" name="Tijdelijke aanduiding voor dianummer 5"/>
          <p:cNvSpPr>
            <a:spLocks noGrp="1"/>
          </p:cNvSpPr>
          <p:nvPr>
            <p:ph type="sldNum" sz="quarter" idx="12"/>
          </p:nvPr>
        </p:nvSpPr>
        <p:spPr/>
        <p:txBody>
          <a:bodyPr/>
          <a:lstStyle/>
          <a:p>
            <a:fld id="{2417DDE6-8BAB-45BA-8E40-63FF49852677}" type="slidenum">
              <a:rPr lang="nl-NL" smtClean="0"/>
              <a:t>‹nr.›</a:t>
            </a:fld>
            <a:endParaRPr lang="nl-NL"/>
          </a:p>
        </p:txBody>
      </p:sp>
    </p:spTree>
    <p:extLst>
      <p:ext uri="{BB962C8B-B14F-4D97-AF65-F5344CB8AC3E}">
        <p14:creationId xmlns:p14="http://schemas.microsoft.com/office/powerpoint/2010/main" val="1289553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D8AD4A68-CE27-46CE-B62D-59DA592E4BA6}" type="datetime1">
              <a:rPr lang="nl-NL" smtClean="0"/>
              <a:t>17-11-2014</a:t>
            </a:fld>
            <a:endParaRPr lang="nl-NL"/>
          </a:p>
        </p:txBody>
      </p:sp>
      <p:sp>
        <p:nvSpPr>
          <p:cNvPr id="6" name="Tijdelijke aanduiding voor voettekst 5"/>
          <p:cNvSpPr>
            <a:spLocks noGrp="1"/>
          </p:cNvSpPr>
          <p:nvPr>
            <p:ph type="ftr" sz="quarter" idx="11"/>
          </p:nvPr>
        </p:nvSpPr>
        <p:spPr/>
        <p:txBody>
          <a:bodyPr/>
          <a:lstStyle/>
          <a:p>
            <a:r>
              <a:rPr lang="nl-NL" smtClean="0"/>
              <a:t>Molen De Windhond, Soest, 2014            (Henk Rutgers, Jan Vermeulen)</a:t>
            </a:r>
            <a:endParaRPr lang="nl-NL"/>
          </a:p>
        </p:txBody>
      </p:sp>
      <p:sp>
        <p:nvSpPr>
          <p:cNvPr id="7" name="Tijdelijke aanduiding voor dianummer 6"/>
          <p:cNvSpPr>
            <a:spLocks noGrp="1"/>
          </p:cNvSpPr>
          <p:nvPr>
            <p:ph type="sldNum" sz="quarter" idx="12"/>
          </p:nvPr>
        </p:nvSpPr>
        <p:spPr/>
        <p:txBody>
          <a:bodyPr/>
          <a:lstStyle/>
          <a:p>
            <a:fld id="{2417DDE6-8BAB-45BA-8E40-63FF49852677}" type="slidenum">
              <a:rPr lang="nl-NL" smtClean="0"/>
              <a:t>‹nr.›</a:t>
            </a:fld>
            <a:endParaRPr lang="nl-NL"/>
          </a:p>
        </p:txBody>
      </p:sp>
    </p:spTree>
    <p:extLst>
      <p:ext uri="{BB962C8B-B14F-4D97-AF65-F5344CB8AC3E}">
        <p14:creationId xmlns:p14="http://schemas.microsoft.com/office/powerpoint/2010/main" val="3168587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1602413E-CB5F-40C9-98C8-715ADBB4956D}" type="datetime1">
              <a:rPr lang="nl-NL" smtClean="0"/>
              <a:t>17-11-2014</a:t>
            </a:fld>
            <a:endParaRPr lang="nl-NL"/>
          </a:p>
        </p:txBody>
      </p:sp>
      <p:sp>
        <p:nvSpPr>
          <p:cNvPr id="8" name="Tijdelijke aanduiding voor voettekst 7"/>
          <p:cNvSpPr>
            <a:spLocks noGrp="1"/>
          </p:cNvSpPr>
          <p:nvPr>
            <p:ph type="ftr" sz="quarter" idx="11"/>
          </p:nvPr>
        </p:nvSpPr>
        <p:spPr/>
        <p:txBody>
          <a:bodyPr/>
          <a:lstStyle/>
          <a:p>
            <a:r>
              <a:rPr lang="nl-NL" smtClean="0"/>
              <a:t>Molen De Windhond, Soest, 2014            (Henk Rutgers, Jan Vermeulen)</a:t>
            </a:r>
            <a:endParaRPr lang="nl-NL"/>
          </a:p>
        </p:txBody>
      </p:sp>
      <p:sp>
        <p:nvSpPr>
          <p:cNvPr id="9" name="Tijdelijke aanduiding voor dianummer 8"/>
          <p:cNvSpPr>
            <a:spLocks noGrp="1"/>
          </p:cNvSpPr>
          <p:nvPr>
            <p:ph type="sldNum" sz="quarter" idx="12"/>
          </p:nvPr>
        </p:nvSpPr>
        <p:spPr/>
        <p:txBody>
          <a:bodyPr/>
          <a:lstStyle/>
          <a:p>
            <a:fld id="{2417DDE6-8BAB-45BA-8E40-63FF49852677}" type="slidenum">
              <a:rPr lang="nl-NL" smtClean="0"/>
              <a:t>‹nr.›</a:t>
            </a:fld>
            <a:endParaRPr lang="nl-NL"/>
          </a:p>
        </p:txBody>
      </p:sp>
    </p:spTree>
    <p:extLst>
      <p:ext uri="{BB962C8B-B14F-4D97-AF65-F5344CB8AC3E}">
        <p14:creationId xmlns:p14="http://schemas.microsoft.com/office/powerpoint/2010/main" val="3488187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9FE8470A-4E7C-4CA5-BC02-39DF86C126B6}" type="datetime1">
              <a:rPr lang="nl-NL" smtClean="0"/>
              <a:t>17-11-2014</a:t>
            </a:fld>
            <a:endParaRPr lang="nl-NL"/>
          </a:p>
        </p:txBody>
      </p:sp>
      <p:sp>
        <p:nvSpPr>
          <p:cNvPr id="4" name="Tijdelijke aanduiding voor voettekst 3"/>
          <p:cNvSpPr>
            <a:spLocks noGrp="1"/>
          </p:cNvSpPr>
          <p:nvPr>
            <p:ph type="ftr" sz="quarter" idx="11"/>
          </p:nvPr>
        </p:nvSpPr>
        <p:spPr/>
        <p:txBody>
          <a:bodyPr/>
          <a:lstStyle/>
          <a:p>
            <a:r>
              <a:rPr lang="nl-NL" smtClean="0"/>
              <a:t>Molen De Windhond, Soest, 2014            (Henk Rutgers, Jan Vermeulen)</a:t>
            </a:r>
            <a:endParaRPr lang="nl-NL"/>
          </a:p>
        </p:txBody>
      </p:sp>
      <p:sp>
        <p:nvSpPr>
          <p:cNvPr id="5" name="Tijdelijke aanduiding voor dianummer 4"/>
          <p:cNvSpPr>
            <a:spLocks noGrp="1"/>
          </p:cNvSpPr>
          <p:nvPr>
            <p:ph type="sldNum" sz="quarter" idx="12"/>
          </p:nvPr>
        </p:nvSpPr>
        <p:spPr/>
        <p:txBody>
          <a:bodyPr/>
          <a:lstStyle/>
          <a:p>
            <a:fld id="{2417DDE6-8BAB-45BA-8E40-63FF49852677}" type="slidenum">
              <a:rPr lang="nl-NL" smtClean="0"/>
              <a:t>‹nr.›</a:t>
            </a:fld>
            <a:endParaRPr lang="nl-NL"/>
          </a:p>
        </p:txBody>
      </p:sp>
    </p:spTree>
    <p:extLst>
      <p:ext uri="{BB962C8B-B14F-4D97-AF65-F5344CB8AC3E}">
        <p14:creationId xmlns:p14="http://schemas.microsoft.com/office/powerpoint/2010/main" val="253314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C31247C3-26AC-484C-8E86-51977A36E5EA}" type="datetime1">
              <a:rPr lang="nl-NL" smtClean="0"/>
              <a:t>17-11-2014</a:t>
            </a:fld>
            <a:endParaRPr lang="nl-NL"/>
          </a:p>
        </p:txBody>
      </p:sp>
      <p:sp>
        <p:nvSpPr>
          <p:cNvPr id="3" name="Tijdelijke aanduiding voor voettekst 2"/>
          <p:cNvSpPr>
            <a:spLocks noGrp="1"/>
          </p:cNvSpPr>
          <p:nvPr>
            <p:ph type="ftr" sz="quarter" idx="11"/>
          </p:nvPr>
        </p:nvSpPr>
        <p:spPr/>
        <p:txBody>
          <a:bodyPr/>
          <a:lstStyle/>
          <a:p>
            <a:r>
              <a:rPr lang="nl-NL" smtClean="0"/>
              <a:t>Molen De Windhond, Soest, 2014            (Henk Rutgers, Jan Vermeulen)</a:t>
            </a:r>
            <a:endParaRPr lang="nl-NL"/>
          </a:p>
        </p:txBody>
      </p:sp>
      <p:sp>
        <p:nvSpPr>
          <p:cNvPr id="4" name="Tijdelijke aanduiding voor dianummer 3"/>
          <p:cNvSpPr>
            <a:spLocks noGrp="1"/>
          </p:cNvSpPr>
          <p:nvPr>
            <p:ph type="sldNum" sz="quarter" idx="12"/>
          </p:nvPr>
        </p:nvSpPr>
        <p:spPr/>
        <p:txBody>
          <a:bodyPr/>
          <a:lstStyle/>
          <a:p>
            <a:fld id="{2417DDE6-8BAB-45BA-8E40-63FF49852677}" type="slidenum">
              <a:rPr lang="nl-NL" smtClean="0"/>
              <a:t>‹nr.›</a:t>
            </a:fld>
            <a:endParaRPr lang="nl-NL"/>
          </a:p>
        </p:txBody>
      </p:sp>
    </p:spTree>
    <p:extLst>
      <p:ext uri="{BB962C8B-B14F-4D97-AF65-F5344CB8AC3E}">
        <p14:creationId xmlns:p14="http://schemas.microsoft.com/office/powerpoint/2010/main" val="3334806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226433C1-34E9-4014-861D-766098FA23AB}" type="datetime1">
              <a:rPr lang="nl-NL" smtClean="0"/>
              <a:t>17-11-2014</a:t>
            </a:fld>
            <a:endParaRPr lang="nl-NL"/>
          </a:p>
        </p:txBody>
      </p:sp>
      <p:sp>
        <p:nvSpPr>
          <p:cNvPr id="6" name="Tijdelijke aanduiding voor voettekst 5"/>
          <p:cNvSpPr>
            <a:spLocks noGrp="1"/>
          </p:cNvSpPr>
          <p:nvPr>
            <p:ph type="ftr" sz="quarter" idx="11"/>
          </p:nvPr>
        </p:nvSpPr>
        <p:spPr/>
        <p:txBody>
          <a:bodyPr/>
          <a:lstStyle/>
          <a:p>
            <a:r>
              <a:rPr lang="nl-NL" smtClean="0"/>
              <a:t>Molen De Windhond, Soest, 2014            (Henk Rutgers, Jan Vermeulen)</a:t>
            </a:r>
            <a:endParaRPr lang="nl-NL"/>
          </a:p>
        </p:txBody>
      </p:sp>
      <p:sp>
        <p:nvSpPr>
          <p:cNvPr id="7" name="Tijdelijke aanduiding voor dianummer 6"/>
          <p:cNvSpPr>
            <a:spLocks noGrp="1"/>
          </p:cNvSpPr>
          <p:nvPr>
            <p:ph type="sldNum" sz="quarter" idx="12"/>
          </p:nvPr>
        </p:nvSpPr>
        <p:spPr/>
        <p:txBody>
          <a:bodyPr/>
          <a:lstStyle/>
          <a:p>
            <a:fld id="{2417DDE6-8BAB-45BA-8E40-63FF49852677}" type="slidenum">
              <a:rPr lang="nl-NL" smtClean="0"/>
              <a:t>‹nr.›</a:t>
            </a:fld>
            <a:endParaRPr lang="nl-NL"/>
          </a:p>
        </p:txBody>
      </p:sp>
    </p:spTree>
    <p:extLst>
      <p:ext uri="{BB962C8B-B14F-4D97-AF65-F5344CB8AC3E}">
        <p14:creationId xmlns:p14="http://schemas.microsoft.com/office/powerpoint/2010/main" val="1284200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E009E74D-B78E-4A54-935D-0D8B08E07A41}" type="datetime1">
              <a:rPr lang="nl-NL" smtClean="0"/>
              <a:t>17-11-2014</a:t>
            </a:fld>
            <a:endParaRPr lang="nl-NL"/>
          </a:p>
        </p:txBody>
      </p:sp>
      <p:sp>
        <p:nvSpPr>
          <p:cNvPr id="6" name="Tijdelijke aanduiding voor voettekst 5"/>
          <p:cNvSpPr>
            <a:spLocks noGrp="1"/>
          </p:cNvSpPr>
          <p:nvPr>
            <p:ph type="ftr" sz="quarter" idx="11"/>
          </p:nvPr>
        </p:nvSpPr>
        <p:spPr/>
        <p:txBody>
          <a:bodyPr/>
          <a:lstStyle/>
          <a:p>
            <a:r>
              <a:rPr lang="nl-NL" smtClean="0"/>
              <a:t>Molen De Windhond, Soest, 2014            (Henk Rutgers, Jan Vermeulen)</a:t>
            </a:r>
            <a:endParaRPr lang="nl-NL"/>
          </a:p>
        </p:txBody>
      </p:sp>
      <p:sp>
        <p:nvSpPr>
          <p:cNvPr id="7" name="Tijdelijke aanduiding voor dianummer 6"/>
          <p:cNvSpPr>
            <a:spLocks noGrp="1"/>
          </p:cNvSpPr>
          <p:nvPr>
            <p:ph type="sldNum" sz="quarter" idx="12"/>
          </p:nvPr>
        </p:nvSpPr>
        <p:spPr/>
        <p:txBody>
          <a:bodyPr/>
          <a:lstStyle/>
          <a:p>
            <a:fld id="{2417DDE6-8BAB-45BA-8E40-63FF49852677}" type="slidenum">
              <a:rPr lang="nl-NL" smtClean="0"/>
              <a:t>‹nr.›</a:t>
            </a:fld>
            <a:endParaRPr lang="nl-NL"/>
          </a:p>
        </p:txBody>
      </p:sp>
    </p:spTree>
    <p:extLst>
      <p:ext uri="{BB962C8B-B14F-4D97-AF65-F5344CB8AC3E}">
        <p14:creationId xmlns:p14="http://schemas.microsoft.com/office/powerpoint/2010/main" val="195157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16B9C6-3BFF-4B73-A46C-115DDB4E4A49}" type="datetime1">
              <a:rPr lang="nl-NL" smtClean="0"/>
              <a:t>17-11-2014</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nl-NL" smtClean="0"/>
              <a:t>Molen De Windhond, Soest, 2014            (Henk Rutgers, Jan Vermeulen)</a:t>
            </a:r>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17DDE6-8BAB-45BA-8E40-63FF49852677}" type="slidenum">
              <a:rPr lang="nl-NL" smtClean="0"/>
              <a:t>‹nr.›</a:t>
            </a:fld>
            <a:endParaRPr lang="nl-NL"/>
          </a:p>
        </p:txBody>
      </p:sp>
    </p:spTree>
    <p:extLst>
      <p:ext uri="{BB962C8B-B14F-4D97-AF65-F5344CB8AC3E}">
        <p14:creationId xmlns:p14="http://schemas.microsoft.com/office/powerpoint/2010/main" val="14834737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Afbeelding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08104" y="3886994"/>
            <a:ext cx="1655168" cy="1241376"/>
          </a:xfrm>
          <a:prstGeom prst="rect">
            <a:avLst/>
          </a:prstGeom>
        </p:spPr>
      </p:pic>
      <p:sp>
        <p:nvSpPr>
          <p:cNvPr id="2" name="Titel 1"/>
          <p:cNvSpPr>
            <a:spLocks noGrp="1"/>
          </p:cNvSpPr>
          <p:nvPr>
            <p:ph type="title"/>
          </p:nvPr>
        </p:nvSpPr>
        <p:spPr/>
        <p:txBody>
          <a:bodyPr anchor="t"/>
          <a:lstStyle/>
          <a:p>
            <a:r>
              <a:rPr lang="en-US" dirty="0">
                <a:latin typeface="Times New Roman" panose="02020603050405020304" pitchFamily="18" charset="0"/>
                <a:cs typeface="Times New Roman" panose="02020603050405020304" pitchFamily="18" charset="0"/>
              </a:rPr>
              <a:t>Van </a:t>
            </a:r>
            <a:r>
              <a:rPr lang="en-US" dirty="0" err="1" smtClean="0">
                <a:latin typeface="Times New Roman" panose="02020603050405020304" pitchFamily="18" charset="0"/>
                <a:cs typeface="Times New Roman" panose="02020603050405020304" pitchFamily="18" charset="0"/>
              </a:rPr>
              <a:t>Graan</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tot </a:t>
            </a:r>
            <a:r>
              <a:rPr lang="en-US" dirty="0" smtClean="0">
                <a:latin typeface="Times New Roman" panose="02020603050405020304" pitchFamily="18" charset="0"/>
                <a:cs typeface="Times New Roman" panose="02020603050405020304" pitchFamily="18" charset="0"/>
              </a:rPr>
              <a:t>Brood</a:t>
            </a:r>
            <a:endParaRPr lang="nl-NL" dirty="0">
              <a:latin typeface="Market Deco" pitchFamily="2" charset="0"/>
            </a:endParaRPr>
          </a:p>
        </p:txBody>
      </p:sp>
      <p:sp>
        <p:nvSpPr>
          <p:cNvPr id="7" name="Tekstvak 6"/>
          <p:cNvSpPr txBox="1"/>
          <p:nvPr/>
        </p:nvSpPr>
        <p:spPr>
          <a:xfrm>
            <a:off x="1043608" y="1183695"/>
            <a:ext cx="7704856" cy="5293757"/>
          </a:xfrm>
          <a:prstGeom prst="rect">
            <a:avLst/>
          </a:prstGeom>
          <a:noFill/>
        </p:spPr>
        <p:txBody>
          <a:bodyPr wrap="square" rtlCol="0">
            <a:spAutoFit/>
          </a:bodyPr>
          <a:lstStyle/>
          <a:p>
            <a:pPr marL="285750" indent="-285750">
              <a:buFont typeface="Arial" pitchFamily="34" charset="0"/>
              <a:buChar char="•"/>
            </a:pPr>
            <a:r>
              <a:rPr lang="en-US" sz="3200" dirty="0" err="1" smtClean="0">
                <a:latin typeface="Times New Roman" pitchFamily="18" charset="0"/>
                <a:cs typeface="Times New Roman" pitchFamily="18" charset="0"/>
              </a:rPr>
              <a:t>Doel</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presentatie</a:t>
            </a:r>
            <a:r>
              <a:rPr lang="en-US" sz="3200"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2</a:t>
            </a:r>
            <a:endParaRPr lang="en-US" sz="3200" dirty="0" smtClean="0">
              <a:latin typeface="Times New Roman" pitchFamily="18" charset="0"/>
              <a:cs typeface="Times New Roman" pitchFamily="18" charset="0"/>
            </a:endParaRPr>
          </a:p>
          <a:p>
            <a:pPr marL="285750" indent="-285750">
              <a:buFont typeface="Arial" pitchFamily="34" charset="0"/>
              <a:buChar char="•"/>
            </a:pPr>
            <a:r>
              <a:rPr lang="en-US" sz="3200" dirty="0" err="1" smtClean="0">
                <a:latin typeface="Times New Roman" pitchFamily="18" charset="0"/>
                <a:cs typeface="Times New Roman" pitchFamily="18" charset="0"/>
              </a:rPr>
              <a:t>Kort</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historisch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overzicht</a:t>
            </a:r>
            <a:r>
              <a:rPr lang="en-US" sz="3200"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3-5</a:t>
            </a:r>
            <a:endParaRPr lang="en-US" sz="3200" dirty="0" smtClean="0">
              <a:latin typeface="Times New Roman" pitchFamily="18" charset="0"/>
              <a:cs typeface="Times New Roman" pitchFamily="18" charset="0"/>
            </a:endParaRPr>
          </a:p>
          <a:p>
            <a:pPr marL="285750" indent="-285750">
              <a:buFont typeface="Arial" pitchFamily="34" charset="0"/>
              <a:buChar char="•"/>
            </a:pPr>
            <a:r>
              <a:rPr lang="en-US" sz="3200" dirty="0" err="1" smtClean="0">
                <a:latin typeface="Times New Roman" pitchFamily="18" charset="0"/>
                <a:cs typeface="Times New Roman" pitchFamily="18" charset="0"/>
              </a:rPr>
              <a:t>Tarwekorrel</a:t>
            </a:r>
            <a:r>
              <a:rPr lang="en-US" sz="3200"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6-9</a:t>
            </a:r>
            <a:endParaRPr lang="en-US" sz="3200" dirty="0" smtClean="0">
              <a:latin typeface="Times New Roman" pitchFamily="18" charset="0"/>
              <a:cs typeface="Times New Roman" pitchFamily="18" charset="0"/>
            </a:endParaRPr>
          </a:p>
          <a:p>
            <a:pPr marL="285750" indent="-285750">
              <a:buFont typeface="Arial" pitchFamily="34" charset="0"/>
              <a:buChar char="•"/>
            </a:pPr>
            <a:r>
              <a:rPr lang="en-US" sz="3200" dirty="0" err="1" smtClean="0">
                <a:latin typeface="Times New Roman" pitchFamily="18" charset="0"/>
                <a:cs typeface="Times New Roman" pitchFamily="18" charset="0"/>
              </a:rPr>
              <a:t>Bouw</a:t>
            </a:r>
            <a:r>
              <a:rPr lang="en-US" sz="3200" dirty="0" smtClean="0">
                <a:latin typeface="Times New Roman" pitchFamily="18" charset="0"/>
                <a:cs typeface="Times New Roman" pitchFamily="18" charset="0"/>
              </a:rPr>
              <a:t> van </a:t>
            </a:r>
            <a:r>
              <a:rPr lang="en-US" sz="3200" dirty="0" err="1" smtClean="0">
                <a:latin typeface="Times New Roman" pitchFamily="18" charset="0"/>
                <a:cs typeface="Times New Roman" pitchFamily="18" charset="0"/>
              </a:rPr>
              <a:t>tarwe-eiwit</a:t>
            </a:r>
            <a:r>
              <a:rPr lang="en-US" sz="3200"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10-14</a:t>
            </a:r>
            <a:endParaRPr lang="en-US" sz="3200" dirty="0" smtClean="0">
              <a:latin typeface="Times New Roman" pitchFamily="18" charset="0"/>
              <a:cs typeface="Times New Roman" pitchFamily="18" charset="0"/>
            </a:endParaRPr>
          </a:p>
          <a:p>
            <a:pPr marL="285750" indent="-285750">
              <a:buFont typeface="Arial" pitchFamily="34" charset="0"/>
              <a:buChar char="•"/>
            </a:pPr>
            <a:r>
              <a:rPr lang="en-US" sz="3200" dirty="0" err="1" smtClean="0">
                <a:latin typeface="Times New Roman" pitchFamily="18" charset="0"/>
                <a:cs typeface="Times New Roman" pitchFamily="18" charset="0"/>
              </a:rPr>
              <a:t>Broodbereiding</a:t>
            </a:r>
            <a:r>
              <a:rPr lang="en-US" sz="3200"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15-21</a:t>
            </a:r>
            <a:endParaRPr lang="en-US" sz="3200" dirty="0" smtClean="0">
              <a:latin typeface="Times New Roman" pitchFamily="18" charset="0"/>
              <a:cs typeface="Times New Roman" pitchFamily="18" charset="0"/>
            </a:endParaRPr>
          </a:p>
          <a:p>
            <a:pPr marL="285750" indent="-285750">
              <a:buFont typeface="Arial" pitchFamily="34" charset="0"/>
              <a:buChar char="•"/>
            </a:pPr>
            <a:r>
              <a:rPr lang="en-US" sz="3200" dirty="0" err="1">
                <a:latin typeface="Times New Roman" pitchFamily="18" charset="0"/>
                <a:cs typeface="Times New Roman" pitchFamily="18" charset="0"/>
              </a:rPr>
              <a:t>Fabrieksmeel</a:t>
            </a:r>
            <a:r>
              <a:rPr lang="en-US" sz="3200" dirty="0">
                <a:latin typeface="Times New Roman" pitchFamily="18" charset="0"/>
                <a:cs typeface="Times New Roman" pitchFamily="18" charset="0"/>
              </a:rPr>
              <a:t> vs </a:t>
            </a:r>
            <a:r>
              <a:rPr lang="en-US" sz="3200" dirty="0" err="1">
                <a:latin typeface="Times New Roman" pitchFamily="18" charset="0"/>
                <a:cs typeface="Times New Roman" pitchFamily="18" charset="0"/>
              </a:rPr>
              <a:t>Molenmeel</a:t>
            </a: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22-23</a:t>
            </a:r>
            <a:endParaRPr lang="en-US" sz="3200" dirty="0">
              <a:latin typeface="Times New Roman" pitchFamily="18" charset="0"/>
              <a:cs typeface="Times New Roman" pitchFamily="18" charset="0"/>
            </a:endParaRPr>
          </a:p>
          <a:p>
            <a:pPr marL="285750" indent="-285750">
              <a:buFont typeface="Arial" pitchFamily="34" charset="0"/>
              <a:buChar char="•"/>
            </a:pPr>
            <a:r>
              <a:rPr lang="en-US" sz="3200" dirty="0" err="1">
                <a:latin typeface="Times New Roman" pitchFamily="18" charset="0"/>
                <a:cs typeface="Times New Roman" pitchFamily="18" charset="0"/>
              </a:rPr>
              <a:t>Broodverbetermiddelen</a:t>
            </a: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24-28</a:t>
            </a:r>
            <a:endParaRPr lang="en-US" sz="3200" dirty="0">
              <a:latin typeface="Times New Roman" pitchFamily="18" charset="0"/>
              <a:cs typeface="Times New Roman" pitchFamily="18" charset="0"/>
            </a:endParaRPr>
          </a:p>
          <a:p>
            <a:pPr marL="285750" indent="-285750">
              <a:buFont typeface="Arial" pitchFamily="34" charset="0"/>
              <a:buChar char="•"/>
            </a:pPr>
            <a:r>
              <a:rPr lang="en-US" sz="3200" dirty="0" err="1">
                <a:latin typeface="Times New Roman" pitchFamily="18" charset="0"/>
                <a:cs typeface="Times New Roman" pitchFamily="18" charset="0"/>
              </a:rPr>
              <a:t>Problemen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en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oplossingen</a:t>
            </a:r>
            <a:r>
              <a:rPr lang="en-US" sz="3200" dirty="0">
                <a:latin typeface="Times New Roman" pitchFamily="18" charset="0"/>
                <a:cs typeface="Times New Roman" pitchFamily="18" charset="0"/>
              </a:rPr>
              <a:t> met </a:t>
            </a:r>
            <a:r>
              <a:rPr lang="en-US" sz="3200" dirty="0" err="1">
                <a:latin typeface="Times New Roman" pitchFamily="18" charset="0"/>
                <a:cs typeface="Times New Roman" pitchFamily="18" charset="0"/>
              </a:rPr>
              <a:t>broodbakmachines</a:t>
            </a: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29-35</a:t>
            </a:r>
            <a:endParaRPr lang="en-US" sz="3200" dirty="0">
              <a:latin typeface="Times New Roman" pitchFamily="18" charset="0"/>
              <a:cs typeface="Times New Roman" pitchFamily="18" charset="0"/>
            </a:endParaRPr>
          </a:p>
          <a:p>
            <a:endParaRPr lang="en-US" sz="3200" dirty="0" smtClean="0">
              <a:latin typeface="Times New Roman" pitchFamily="18" charset="0"/>
              <a:cs typeface="Times New Roman" pitchFamily="18" charset="0"/>
            </a:endParaRPr>
          </a:p>
          <a:p>
            <a:pPr marL="285750" indent="-285750">
              <a:buFont typeface="Arial" pitchFamily="34" charset="0"/>
              <a:buChar char="•"/>
            </a:pPr>
            <a:endParaRPr lang="nl-NL" dirty="0">
              <a:latin typeface="Times New Roman" pitchFamily="18" charset="0"/>
              <a:cs typeface="Times New Roman" pitchFamily="18" charset="0"/>
            </a:endParaRPr>
          </a:p>
        </p:txBody>
      </p:sp>
      <p:sp>
        <p:nvSpPr>
          <p:cNvPr id="4" name="Tijdelijke aanduiding voor dianummer 3"/>
          <p:cNvSpPr>
            <a:spLocks noGrp="1"/>
          </p:cNvSpPr>
          <p:nvPr>
            <p:ph type="sldNum" sz="quarter" idx="12"/>
          </p:nvPr>
        </p:nvSpPr>
        <p:spPr/>
        <p:txBody>
          <a:bodyPr/>
          <a:lstStyle/>
          <a:p>
            <a:fld id="{2417DDE6-8BAB-45BA-8E40-63FF49852677}" type="slidenum">
              <a:rPr lang="nl-NL" smtClean="0"/>
              <a:t>1</a:t>
            </a:fld>
            <a:endParaRPr lang="nl-NL"/>
          </a:p>
        </p:txBody>
      </p:sp>
      <p:sp>
        <p:nvSpPr>
          <p:cNvPr id="5" name="Tijdelijke aanduiding voor voettekst 4"/>
          <p:cNvSpPr>
            <a:spLocks noGrp="1"/>
          </p:cNvSpPr>
          <p:nvPr>
            <p:ph type="ftr" sz="quarter" idx="11"/>
          </p:nvPr>
        </p:nvSpPr>
        <p:spPr/>
        <p:txBody>
          <a:bodyPr/>
          <a:lstStyle/>
          <a:p>
            <a:r>
              <a:rPr lang="nl-NL" smtClean="0"/>
              <a:t>Molen De Windhond, Soest, 2014            (Henk Rutgers, Jan Vermeulen)</a:t>
            </a:r>
            <a:endParaRPr lang="nl-NL"/>
          </a:p>
        </p:txBody>
      </p:sp>
    </p:spTree>
    <p:extLst>
      <p:ext uri="{BB962C8B-B14F-4D97-AF65-F5344CB8AC3E}">
        <p14:creationId xmlns:p14="http://schemas.microsoft.com/office/powerpoint/2010/main" val="10279537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16632"/>
            <a:ext cx="7772400" cy="1347043"/>
          </a:xfrm>
        </p:spPr>
        <p:txBody>
          <a:bodyPr anchor="t">
            <a:normAutofit/>
          </a:bodyPr>
          <a:lstStyle/>
          <a:p>
            <a:r>
              <a:rPr lang="en-US" dirty="0" smtClean="0">
                <a:latin typeface="Times New Roman" panose="02020603050405020304" pitchFamily="18" charset="0"/>
                <a:cs typeface="Times New Roman" panose="02020603050405020304" pitchFamily="18" charset="0"/>
              </a:rPr>
              <a:t>Van </a:t>
            </a:r>
            <a:r>
              <a:rPr lang="en-US" sz="4000" dirty="0" err="1" smtClean="0">
                <a:latin typeface="Times New Roman" panose="02020603050405020304" pitchFamily="18" charset="0"/>
                <a:cs typeface="Times New Roman" panose="02020603050405020304" pitchFamily="18" charset="0"/>
              </a:rPr>
              <a:t>Graan</a:t>
            </a:r>
            <a:r>
              <a:rPr lang="en-U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tot </a:t>
            </a:r>
            <a:r>
              <a:rPr lang="en-US" dirty="0" smtClean="0">
                <a:latin typeface="Times New Roman" panose="02020603050405020304" pitchFamily="18" charset="0"/>
                <a:cs typeface="Times New Roman" panose="02020603050405020304" pitchFamily="18" charset="0"/>
              </a:rPr>
              <a:t>Brood</a:t>
            </a: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r>
              <a:rPr lang="en-US" sz="3200" dirty="0" err="1" smtClean="0">
                <a:latin typeface="Times New Roman" panose="02020603050405020304" pitchFamily="18" charset="0"/>
                <a:cs typeface="Times New Roman" panose="02020603050405020304" pitchFamily="18" charset="0"/>
              </a:rPr>
              <a:t>Bouw</a:t>
            </a:r>
            <a:r>
              <a:rPr lang="en-US" sz="3200" dirty="0" smtClean="0">
                <a:latin typeface="Times New Roman" panose="02020603050405020304" pitchFamily="18" charset="0"/>
                <a:cs typeface="Times New Roman" panose="02020603050405020304" pitchFamily="18" charset="0"/>
              </a:rPr>
              <a:t> van </a:t>
            </a:r>
            <a:r>
              <a:rPr lang="en-US" sz="3200" dirty="0" err="1" smtClean="0">
                <a:latin typeface="Times New Roman" panose="02020603050405020304" pitchFamily="18" charset="0"/>
                <a:cs typeface="Times New Roman" panose="02020603050405020304" pitchFamily="18" charset="0"/>
              </a:rPr>
              <a:t>tarwe-eiwit</a:t>
            </a:r>
            <a:endParaRPr lang="nl-NL" sz="3200" dirty="0">
              <a:latin typeface="Times New Roman" panose="02020603050405020304" pitchFamily="18" charset="0"/>
              <a:cs typeface="Times New Roman" panose="02020603050405020304" pitchFamily="18" charset="0"/>
            </a:endParaRPr>
          </a:p>
        </p:txBody>
      </p:sp>
      <p:sp>
        <p:nvSpPr>
          <p:cNvPr id="4" name="AutoShape 2" descr="data:image/jpeg;base64,/9j/4AAQSkZJRgABAQAAAQABAAD/2wCEAAkGBhISEBUSEhISEBQVFQ8VFBUUEBAPDxUQFBAVFBQQFBQXHCYeFxkjGRQUHy8gIycpLCwsFR4xNTAqNSYrLCkBCQoKDgwOFw8PFCkYFBgpKSkpKSkpKSkpKSkpKSkpKSkpKSkpKSkpKSkpKSwpKSkpKSkpKSkpKSkpLCkpKSkpKf/AABEIALgAzwMBIgACEQEDEQH/xAAbAAACAwEBAQAAAAAAAAAAAAADBAECBQAGB//EAD8QAAICAQIBCAUKBQQDAQAAAAECAAMRBCESBRMxQVFxkaEiYYGxwQYUIzJCUmJy0eGCkrLC8ENTc6IzY3Qk/8QAGQEAAwEBAQAAAAAAAAAAAAAAAAECAwQF/8QAIxEBAQACAgIBBAMAAAAAAAAAAAECEQMhEjFBBCNRcSIyYf/aAAwDAQACEQMRAD8A+fo8OhgKk3jfDOeuapV4auyLAS3FEk6LMwoETpjqLJoWJleGSRLCTSDKxeyreOESmItgqKIQaeMKm3l7ZbEdoO/JfR8eo4Opq3z3I9dv9hhFb/8AFa3+9qkB7kRrD5sJHIbcNwYdVeq6P/neX1VXBotN/wCx9TZ7Aq1g+UxyvcV8M7R6fJcdbU6gD1kVlx5oJ6HkyvF2pXp5rTADb/ZqVfeWmZ8nyPndIPQbOE/lKMD741yLcbLtSR/q0azHe7rj3x59nDGqq4E06HbFCuR67XZ/cBNIvjgT7qDP5n9M+8eEDyvTzmrFa9lFY7MKgPukG4Na5/E2O7OB8JzztW2jVsjH8q+LZPulMy/F9GvrZj4YUf3QJaI05lq3gTLVmVJ0m0zIM4SCZNSE4i9kPYYuYKj53XXCcMmsQ+J3WpKtXBlI3YsXzKlITTriPBYlS8PzsKDAkM0Bz0o90jQG4pdTE+chKmhoHf8ATb1PSfYy2qT4gRbnJYt9HZ36b+uyKcZj0K9L8lgDc3/Dco/NYvAPfL/Kyvm/m1P+1p0B/Mzb/wBMB8ks84uM+lqNIvsAttb2YUSvynuNmrsPUpCDswqgHzzMNfcn4V8J+SgB1dRbGF43PsUqPNhGPkk3BqWz9mnUg/wgfERHQKUqvsHSFoQduXvVj5Vmb3yc5O49Vqc9Cm4H+K/J8gYZ33REV6orqb7enmxZj821S/HwgNMYPTZNVjkf+S1R7BxWHzZY3oauJ1HaVB7s5PlmYz0pp29IX7qqPbjJ8yZQrIWzLFu0k+Jl+qEK0IwlYkYhFG0E2plHaWaBtMRQN3g8yrPK8USo8TQsKVilN8I1s7rE1ZzFnaS9sWtsl4wxhbCc7M/noVbpdxGjfOyOPMV44ZGk6IZRDqYsGhFskg9pritduwIPzcEMMgjnD0/r0wL6QEF6ssoyWXZrUHaR9pfxAd4kVtmq71Cg+zngPjEBcQQQSCNwRkEH1HqlYqe8+QukyFfqFlz+r0aErHnY0xtWx56zPTzluf5z+09r8hQG0lTsFBc3k8KhQcWH0sDrPCJjaD5NtqNbqExhU4myTgBrVzUfWNyf4Zw3P7l/xeg9JyUG5N1NxyOFlK424io4Rn1Djz7JtclnmzqGxg2rfYM/cWpWz/M5jvK+nbT6J6kPo11BD63C5a32sRMti3FYr5JTk/p3yeIbnyx7Jlllvc/FFjM5oLVUo7LHPezBV8k849ydV9Zvuq3ifRHvgtUnpBd/RSpfaEBPmTHNNtWfxMB7FGf0j+EuSuXAkrLQ2hXm5PDLyDAKPFbWjFhiV5lw4AzygeDseQrQsN4Gq6G5yJrCz0bIVXssi72SzoZwqjmoYEKgMtzcsolWjaFhlkCdmSFwZfjgxvLiuRUmNI/0d/8AxofDUV/rETNLRVbWjtps/wCro/8AbFuZhMpFX0+o/IyzGgox1Vv4mxgffN3kjgDceAHBAYgYLVKvCAe3HEZ5/kZea0NSgfYrPj6Z98f5N1mHG+xyD7Vx8J4nLnrO2NI0uUKud+jxnjJBHqLjPkIHlTTI1lhVfr0CvIOxTis2HryYnotWTYwB3AcZ7B0E+GY0NTwsBvhKyQT90cZx37Q4s7r9nlXl9RZm2w/jfHcDiPdCJ/GfFgP7ZjaZ+s9/jNa4YIX7qoPbjJ8zOrSB0aWBgUMtxRaZiicZUNILx6JSwxLURxzE75eMVCLiQIVoMR5G8BLKZYJLCmd2x7Tze04LvGqa8xhdHM/I5iz+bgnSadmmxFbNOY5kLiVEqYytMuNLnqleSS9MdrWQmmjlOnMzyyVIvoKc2Y7UvX+ah8eYEA1fo59R900+T6MWp3keKOPjANRlcdoA90xuRvcWKVrVeoLWB1fVVRjyg9X6BFgGADv47fCW5RcgHG+CfIyLbRZUw3Honp6eID9hPJ5L2c9p5DPCHdulznuUnomrynfnTPg/VS857WKekfFseyef0FrWMqKekj2KBNjV7UWqOjm7APVxJxHx6ZXFeztec5N03OWKg6yPAbn3R97MuzdpOO7Ow8MRbkh+Fmf7qOR3nCj3w9I2E7kLgy3FIxJglPFOJkTsxbShmitzQ9hithmmNUA0qTJJlC0dVHmF5P8A8xDDQ5m1TpsxmvR+qF5WkxYul5PxHHowJqfNcdUpZRI81MW2mJ6hcDHXNu6nG8ybEy0uZJyIhY3UktzEPXXK8megl0+8brqxCJTtCLVMrkYuiX6Svq9NPNsfGL1af0lBHWg/7DMP0Du6O8biNFB85HVm1GHczBvjM7T227enO25/pIMFylQUQsOriB7u3zEHdnbHaTjtJPRDfOuNCD93o9k4cjivJOnFSlyfSZRn1Ajo8DGtWGNFr52ZXPQegoFXwxMnQXG2wL1dLdmBtieg5SrPzN37RWvD2YYfAzTi7oyeb0y4qY/eZV9ijiPvWFqeVuXC1r+Ese92z7gJVDOyJNcU4GB4oVIqipkEyZVoQBO0VteGcxK4zSFUF5QtB5kNKXG3o9LHRphL6erEbCTkt22Jvp9uiAOnmkUi9iwhsLlGvAmLze83tfUWMzzpDNfLSciyUw1emyY3Xpo5p9FJuSS9emhTppoV6WS1EjyJlNpo2unPFW3T6NXivo/CM/N41XR6C/h4vDOYWloHTsPRH4s/r8ZTljTFK+MbkZDevqz7pNumbAx08Qx2ZYkjPjLPqSUKP90jy/acuSoT5KVaq8npbdvDomvqbC+m4T0syDxYfv4TC5NHO2AfZXdvgPbPRNuR2K1XkLHx4cMvj9hiazexsdAOB+Vdh7oLhjBqlDOyBRRDKs5E3hFMKmxXglWEZ4ZRkEULxZ1yxC3M2La4o+mmko8dssrOCmPNppU0wtX4vTVxpBF0EOpnMdWdIvZXGw2ZVkhDlZj6aKWaXfom21UGaIthmVaaOV0Q60RhKIUaLGr1SOCPmuUamKHonzUIle2P86IdK5fhx/nZvK2VjHq1IwOnIPmuP0k8raf0GZdyuWHrU7485R9LxHA2+kx6x6XTLc6y+i+D0jPURObK6KFOTcVVjtO57ztN5B9Dv07tj1MCo9xnmOSl47cH6qbnsyNh/nqnq691O33err+sf6hK4vYZj0wFlE0bK4F0nXtfiQVYVUl3SWSNPi5UnMkJwzisel6KukEa44ywJWUNEbUgXEddIrYkD03FluKD4pHHMGXRhLIZTEw0OjxaIZRmXFcrWYUCRVRASXCwqrKtL0qRGJV5fEq0elB4kqJzGcjbjvENDTDtu4RjsdvDMY1iiys4xnBYeo9JHjBa+rhdwdtww+0CrDf3NKPWaxkfVBIx04Gf0xObPqsp10zeT3FdfrJye3M9Zpl+jBHqB8B+88dyevHeR9lSSfHZZ7Si3Nf8S+YOB4CVw++1T2DYkWdY5ZF2nVI00WavMlUhCskCVBpKVSDXGahtIcRbVomyQNqR7hitgl7LRV0gGrjrYi9u0Nku1koLYOwytZmdjm0cVodDFEjVcnSoYSyM1WZiMLQ+DFY0jSVpJgEeELQlNPFKMZBaUZpZxSxoHnJNlkBmXIsjyyrFuNdzt4YH7w2m1SsnCescJyMbEbTtQekd3xgAnENtmAGP4dj7pw8k1XPdyszTDmiy9fF4jO09XowVrGenO/fj9xPLab09RxHoXBP5uoT0zMeBDvvxd2NsfGHD/ZWPsV3gnOZTMkGdzZIEvwSqwqyLdBC7S7jMoRCBotgJ9hFLI3YIM1SgTZYpqGmhYIldXmOJpe1pRHnOJRF3lzHbKRoU7xpRFdLHBFljpXimcJIEnEnStC1vGg+0SSFL4k3E12eDNko7ynFKkDrDBmSTKEylF9fUSuR1A+ER0+sIbB2OfZ65qBt/Eewjome2lBBHWM47czj57JWGc7A1A4LTw/6hBHeZ6Cw4RBnOx8eiec09ha0E/YXA/NmbdrEbHbGP1+Mnh9njN0QGWzAc5Lq062o6mFDRcNJDRWA0xnJAB5cGKQxWWVfokhpVgTLkMtYItYsbdTF3SFiGW0lVnTp0RMN1rGlM6dJyXVsy86dMwgTnedOjNQ2SOOdOkkqWlXadOiOB5i+o9Ft9sgEd06dOb6ifx2nMPSafNuw2JGT1R7U3ZZj2kn9JM6R9MnD2BzsNW86dO5qIGlwZ06TUrrLcU6dCHBUMOq7Tp01kFVNcWtpnTpeomP/Z"/>
          <p:cNvSpPr>
            <a:spLocks noChangeAspect="1" noChangeArrowheads="1"/>
          </p:cNvSpPr>
          <p:nvPr/>
        </p:nvSpPr>
        <p:spPr bwMode="auto">
          <a:xfrm>
            <a:off x="63500" y="-850900"/>
            <a:ext cx="1971675" cy="1752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6" name="AutoShape 4" descr="data:image/jpeg;base64,/9j/4AAQSkZJRgABAQAAAQABAAD/2wCEAAkGBhISEBUSEhISEBQVFQ8VFBUUEBAPDxUQFBAVFBQQFBQXHCYeFxkjGRQUHy8gIycpLCwsFR4xNTAqNSYrLCkBCQoKDgwOFw8PFCkYFBgpKSkpKSkpKSkpKSkpKSkpKSkpKSkpKSkpKSkpKSwpKSkpKSkpKSkpKSkpLCkpKSkpKf/AABEIALgAzwMBIgACEQEDEQH/xAAbAAACAwEBAQAAAAAAAAAAAAADBAECBQAGB//EAD8QAAICAQIBCAUKBQQDAQAAAAECAAMRBCESBRMxQVFxkaEiYYGxwQYUIzJCUmJy0eGCkrLC8ENTc6IzY3Qk/8QAGQEAAwEBAQAAAAAAAAAAAAAAAAECAwQF/8QAIxEBAQACAgIBBAMAAAAAAAAAAAECEQMhEjFBBCNRcSIyYf/aAAwDAQACEQMRAD8A+fo8OhgKk3jfDOeuapV4auyLAS3FEk6LMwoETpjqLJoWJleGSRLCTSDKxeyreOESmItgqKIQaeMKm3l7ZbEdoO/JfR8eo4Opq3z3I9dv9hhFb/8AFa3+9qkB7kRrD5sJHIbcNwYdVeq6P/neX1VXBotN/wCx9TZ7Aq1g+UxyvcV8M7R6fJcdbU6gD1kVlx5oJ6HkyvF2pXp5rTADb/ZqVfeWmZ8nyPndIPQbOE/lKMD741yLcbLtSR/q0azHe7rj3x59nDGqq4E06HbFCuR67XZ/cBNIvjgT7qDP5n9M+8eEDyvTzmrFa9lFY7MKgPukG4Na5/E2O7OB8JzztW2jVsjH8q+LZPulMy/F9GvrZj4YUf3QJaI05lq3gTLVmVJ0m0zIM4SCZNSE4i9kPYYuYKj53XXCcMmsQ+J3WpKtXBlI3YsXzKlITTriPBYlS8PzsKDAkM0Bz0o90jQG4pdTE+chKmhoHf8ATb1PSfYy2qT4gRbnJYt9HZ36b+uyKcZj0K9L8lgDc3/Dco/NYvAPfL/Kyvm/m1P+1p0B/Mzb/wBMB8ks84uM+lqNIvsAttb2YUSvynuNmrsPUpCDswqgHzzMNfcn4V8J+SgB1dRbGF43PsUqPNhGPkk3BqWz9mnUg/wgfERHQKUqvsHSFoQduXvVj5Vmb3yc5O49Vqc9Cm4H+K/J8gYZ33REV6orqb7enmxZj821S/HwgNMYPTZNVjkf+S1R7BxWHzZY3oauJ1HaVB7s5PlmYz0pp29IX7qqPbjJ8yZQrIWzLFu0k+Jl+qEK0IwlYkYhFG0E2plHaWaBtMRQN3g8yrPK8USo8TQsKVilN8I1s7rE1ZzFnaS9sWtsl4wxhbCc7M/noVbpdxGjfOyOPMV44ZGk6IZRDqYsGhFskg9pritduwIPzcEMMgjnD0/r0wL6QEF6ssoyWXZrUHaR9pfxAd4kVtmq71Cg+zngPjEBcQQQSCNwRkEH1HqlYqe8+QukyFfqFlz+r0aErHnY0xtWx56zPTzluf5z+09r8hQG0lTsFBc3k8KhQcWH0sDrPCJjaD5NtqNbqExhU4myTgBrVzUfWNyf4Zw3P7l/xeg9JyUG5N1NxyOFlK424io4Rn1Djz7JtclnmzqGxg2rfYM/cWpWz/M5jvK+nbT6J6kPo11BD63C5a32sRMti3FYr5JTk/p3yeIbnyx7Jlllvc/FFjM5oLVUo7LHPezBV8k849ydV9Zvuq3ifRHvgtUnpBd/RSpfaEBPmTHNNtWfxMB7FGf0j+EuSuXAkrLQ2hXm5PDLyDAKPFbWjFhiV5lw4AzygeDseQrQsN4Gq6G5yJrCz0bIVXssi72SzoZwqjmoYEKgMtzcsolWjaFhlkCdmSFwZfjgxvLiuRUmNI/0d/8AxofDUV/rETNLRVbWjtps/wCro/8AbFuZhMpFX0+o/IyzGgox1Vv4mxgffN3kjgDceAHBAYgYLVKvCAe3HEZ5/kZea0NSgfYrPj6Z98f5N1mHG+xyD7Vx8J4nLnrO2NI0uUKud+jxnjJBHqLjPkIHlTTI1lhVfr0CvIOxTis2HryYnotWTYwB3AcZ7B0E+GY0NTwsBvhKyQT90cZx37Q4s7r9nlXl9RZm2w/jfHcDiPdCJ/GfFgP7ZjaZ+s9/jNa4YIX7qoPbjJ8zOrSB0aWBgUMtxRaZiicZUNILx6JSwxLURxzE75eMVCLiQIVoMR5G8BLKZYJLCmd2x7Tze04LvGqa8xhdHM/I5iz+bgnSadmmxFbNOY5kLiVEqYytMuNLnqleSS9MdrWQmmjlOnMzyyVIvoKc2Y7UvX+ah8eYEA1fo59R900+T6MWp3keKOPjANRlcdoA90xuRvcWKVrVeoLWB1fVVRjyg9X6BFgGADv47fCW5RcgHG+CfIyLbRZUw3Honp6eID9hPJ5L2c9p5DPCHdulznuUnomrynfnTPg/VS857WKekfFseyef0FrWMqKekj2KBNjV7UWqOjm7APVxJxHx6ZXFeztec5N03OWKg6yPAbn3R97MuzdpOO7Ow8MRbkh+Fmf7qOR3nCj3w9I2E7kLgy3FIxJglPFOJkTsxbShmitzQ9hithmmNUA0qTJJlC0dVHmF5P8A8xDDQ5m1TpsxmvR+qF5WkxYul5PxHHowJqfNcdUpZRI81MW2mJ6hcDHXNu6nG8ybEy0uZJyIhY3UktzEPXXK8megl0+8brqxCJTtCLVMrkYuiX6Svq9NPNsfGL1af0lBHWg/7DMP0Du6O8biNFB85HVm1GHczBvjM7T227enO25/pIMFylQUQsOriB7u3zEHdnbHaTjtJPRDfOuNCD93o9k4cjivJOnFSlyfSZRn1Ajo8DGtWGNFr52ZXPQegoFXwxMnQXG2wL1dLdmBtieg5SrPzN37RWvD2YYfAzTi7oyeb0y4qY/eZV9ijiPvWFqeVuXC1r+Ese92z7gJVDOyJNcU4GB4oVIqipkEyZVoQBO0VteGcxK4zSFUF5QtB5kNKXG3o9LHRphL6erEbCTkt22Jvp9uiAOnmkUi9iwhsLlGvAmLze83tfUWMzzpDNfLSciyUw1emyY3Xpo5p9FJuSS9emhTppoV6WS1EjyJlNpo2unPFW3T6NXivo/CM/N41XR6C/h4vDOYWloHTsPRH4s/r8ZTljTFK+MbkZDevqz7pNumbAx08Qx2ZYkjPjLPqSUKP90jy/acuSoT5KVaq8npbdvDomvqbC+m4T0syDxYfv4TC5NHO2AfZXdvgPbPRNuR2K1XkLHx4cMvj9hiazexsdAOB+Vdh7oLhjBqlDOyBRRDKs5E3hFMKmxXglWEZ4ZRkEULxZ1yxC3M2La4o+mmko8dssrOCmPNppU0wtX4vTVxpBF0EOpnMdWdIvZXGw2ZVkhDlZj6aKWaXfom21UGaIthmVaaOV0Q60RhKIUaLGr1SOCPmuUamKHonzUIle2P86IdK5fhx/nZvK2VjHq1IwOnIPmuP0k8raf0GZdyuWHrU7485R9LxHA2+kx6x6XTLc6y+i+D0jPURObK6KFOTcVVjtO57ztN5B9Dv07tj1MCo9xnmOSl47cH6qbnsyNh/nqnq691O33err+sf6hK4vYZj0wFlE0bK4F0nXtfiQVYVUl3SWSNPi5UnMkJwzisel6KukEa44ywJWUNEbUgXEddIrYkD03FluKD4pHHMGXRhLIZTEw0OjxaIZRmXFcrWYUCRVRASXCwqrKtL0qRGJV5fEq0elB4kqJzGcjbjvENDTDtu4RjsdvDMY1iiys4xnBYeo9JHjBa+rhdwdtww+0CrDf3NKPWaxkfVBIx04Gf0xObPqsp10zeT3FdfrJye3M9Zpl+jBHqB8B+88dyevHeR9lSSfHZZ7Si3Nf8S+YOB4CVw++1T2DYkWdY5ZF2nVI00WavMlUhCskCVBpKVSDXGahtIcRbVomyQNqR7hitgl7LRV0gGrjrYi9u0Nku1koLYOwytZmdjm0cVodDFEjVcnSoYSyM1WZiMLQ+DFY0jSVpJgEeELQlNPFKMZBaUZpZxSxoHnJNlkBmXIsjyyrFuNdzt4YH7w2m1SsnCescJyMbEbTtQekd3xgAnENtmAGP4dj7pw8k1XPdyszTDmiy9fF4jO09XowVrGenO/fj9xPLab09RxHoXBP5uoT0zMeBDvvxd2NsfGHD/ZWPsV3gnOZTMkGdzZIEvwSqwqyLdBC7S7jMoRCBotgJ9hFLI3YIM1SgTZYpqGmhYIldXmOJpe1pRHnOJRF3lzHbKRoU7xpRFdLHBFljpXimcJIEnEnStC1vGg+0SSFL4k3E12eDNko7ynFKkDrDBmSTKEylF9fUSuR1A+ER0+sIbB2OfZ65qBt/Eewjome2lBBHWM47czj57JWGc7A1A4LTw/6hBHeZ6Cw4RBnOx8eiec09ha0E/YXA/NmbdrEbHbGP1+Mnh9njN0QGWzAc5Lq062o6mFDRcNJDRWA0xnJAB5cGKQxWWVfokhpVgTLkMtYItYsbdTF3SFiGW0lVnTp0RMN1rGlM6dJyXVsy86dMwgTnedOjNQ2SOOdOkkqWlXadOiOB5i+o9Ft9sgEd06dOb6ifx2nMPSafNuw2JGT1R7U3ZZj2kn9JM6R9MnD2BzsNW86dO5qIGlwZ06TUrrLcU6dCHBUMOq7Tp01kFVNcWtpnTpeomP/Z"/>
          <p:cNvSpPr>
            <a:spLocks noChangeAspect="1" noChangeArrowheads="1"/>
          </p:cNvSpPr>
          <p:nvPr/>
        </p:nvSpPr>
        <p:spPr bwMode="auto">
          <a:xfrm>
            <a:off x="215900" y="-698500"/>
            <a:ext cx="1971675" cy="1752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7" name="AutoShape 6" descr="data:image/jpeg;base64,/9j/4AAQSkZJRgABAQAAAQABAAD/2wCEAAkGBhISEBUSEhISEBQVFQ8VFBUUEBAPDxUQFBAVFBQQFBQXHCYeFxkjGRQUHy8gIycpLCwsFR4xNTAqNSYrLCkBCQoKDgwOFw8PFCkYFBgpKSkpKSkpKSkpKSkpKSkpKSkpKSkpKSkpKSkpKSwpKSkpKSkpKSkpKSkpLCkpKSkpKf/AABEIALgAzwMBIgACEQEDEQH/xAAbAAACAwEBAQAAAAAAAAAAAAADBAECBQAGB//EAD8QAAICAQIBCAUKBQQDAQAAAAECAAMRBCESBRMxQVFxkaEiYYGxwQYUIzJCUmJy0eGCkrLC8ENTc6IzY3Qk/8QAGQEAAwEBAQAAAAAAAAAAAAAAAAECAwQF/8QAIxEBAQACAgIBBAMAAAAAAAAAAAECEQMhEjFBBCNRcSIyYf/aAAwDAQACEQMRAD8A+fo8OhgKk3jfDOeuapV4auyLAS3FEk6LMwoETpjqLJoWJleGSRLCTSDKxeyreOESmItgqKIQaeMKm3l7ZbEdoO/JfR8eo4Opq3z3I9dv9hhFb/8AFa3+9qkB7kRrD5sJHIbcNwYdVeq6P/neX1VXBotN/wCx9TZ7Aq1g+UxyvcV8M7R6fJcdbU6gD1kVlx5oJ6HkyvF2pXp5rTADb/ZqVfeWmZ8nyPndIPQbOE/lKMD741yLcbLtSR/q0azHe7rj3x59nDGqq4E06HbFCuR67XZ/cBNIvjgT7qDP5n9M+8eEDyvTzmrFa9lFY7MKgPukG4Na5/E2O7OB8JzztW2jVsjH8q+LZPulMy/F9GvrZj4YUf3QJaI05lq3gTLVmVJ0m0zIM4SCZNSE4i9kPYYuYKj53XXCcMmsQ+J3WpKtXBlI3YsXzKlITTriPBYlS8PzsKDAkM0Bz0o90jQG4pdTE+chKmhoHf8ATb1PSfYy2qT4gRbnJYt9HZ36b+uyKcZj0K9L8lgDc3/Dco/NYvAPfL/Kyvm/m1P+1p0B/Mzb/wBMB8ks84uM+lqNIvsAttb2YUSvynuNmrsPUpCDswqgHzzMNfcn4V8J+SgB1dRbGF43PsUqPNhGPkk3BqWz9mnUg/wgfERHQKUqvsHSFoQduXvVj5Vmb3yc5O49Vqc9Cm4H+K/J8gYZ33REV6orqb7enmxZj821S/HwgNMYPTZNVjkf+S1R7BxWHzZY3oauJ1HaVB7s5PlmYz0pp29IX7qqPbjJ8yZQrIWzLFu0k+Jl+qEK0IwlYkYhFG0E2plHaWaBtMRQN3g8yrPK8USo8TQsKVilN8I1s7rE1ZzFnaS9sWtsl4wxhbCc7M/noVbpdxGjfOyOPMV44ZGk6IZRDqYsGhFskg9pritduwIPzcEMMgjnD0/r0wL6QEF6ssoyWXZrUHaR9pfxAd4kVtmq71Cg+zngPjEBcQQQSCNwRkEH1HqlYqe8+QukyFfqFlz+r0aErHnY0xtWx56zPTzluf5z+09r8hQG0lTsFBc3k8KhQcWH0sDrPCJjaD5NtqNbqExhU4myTgBrVzUfWNyf4Zw3P7l/xeg9JyUG5N1NxyOFlK424io4Rn1Djz7JtclnmzqGxg2rfYM/cWpWz/M5jvK+nbT6J6kPo11BD63C5a32sRMti3FYr5JTk/p3yeIbnyx7Jlllvc/FFjM5oLVUo7LHPezBV8k849ydV9Zvuq3ifRHvgtUnpBd/RSpfaEBPmTHNNtWfxMB7FGf0j+EuSuXAkrLQ2hXm5PDLyDAKPFbWjFhiV5lw4AzygeDseQrQsN4Gq6G5yJrCz0bIVXssi72SzoZwqjmoYEKgMtzcsolWjaFhlkCdmSFwZfjgxvLiuRUmNI/0d/8AxofDUV/rETNLRVbWjtps/wCro/8AbFuZhMpFX0+o/IyzGgox1Vv4mxgffN3kjgDceAHBAYgYLVKvCAe3HEZ5/kZea0NSgfYrPj6Z98f5N1mHG+xyD7Vx8J4nLnrO2NI0uUKud+jxnjJBHqLjPkIHlTTI1lhVfr0CvIOxTis2HryYnotWTYwB3AcZ7B0E+GY0NTwsBvhKyQT90cZx37Q4s7r9nlXl9RZm2w/jfHcDiPdCJ/GfFgP7ZjaZ+s9/jNa4YIX7qoPbjJ8zOrSB0aWBgUMtxRaZiicZUNILx6JSwxLURxzE75eMVCLiQIVoMR5G8BLKZYJLCmd2x7Tze04LvGqa8xhdHM/I5iz+bgnSadmmxFbNOY5kLiVEqYytMuNLnqleSS9MdrWQmmjlOnMzyyVIvoKc2Y7UvX+ah8eYEA1fo59R900+T6MWp3keKOPjANRlcdoA90xuRvcWKVrVeoLWB1fVVRjyg9X6BFgGADv47fCW5RcgHG+CfIyLbRZUw3Honp6eID9hPJ5L2c9p5DPCHdulznuUnomrynfnTPg/VS857WKekfFseyef0FrWMqKekj2KBNjV7UWqOjm7APVxJxHx6ZXFeztec5N03OWKg6yPAbn3R97MuzdpOO7Ow8MRbkh+Fmf7qOR3nCj3w9I2E7kLgy3FIxJglPFOJkTsxbShmitzQ9hithmmNUA0qTJJlC0dVHmF5P8A8xDDQ5m1TpsxmvR+qF5WkxYul5PxHHowJqfNcdUpZRI81MW2mJ6hcDHXNu6nG8ybEy0uZJyIhY3UktzEPXXK8megl0+8brqxCJTtCLVMrkYuiX6Svq9NPNsfGL1af0lBHWg/7DMP0Du6O8biNFB85HVm1GHczBvjM7T227enO25/pIMFylQUQsOriB7u3zEHdnbHaTjtJPRDfOuNCD93o9k4cjivJOnFSlyfSZRn1Ajo8DGtWGNFr52ZXPQegoFXwxMnQXG2wL1dLdmBtieg5SrPzN37RWvD2YYfAzTi7oyeb0y4qY/eZV9ijiPvWFqeVuXC1r+Ese92z7gJVDOyJNcU4GB4oVIqipkEyZVoQBO0VteGcxK4zSFUF5QtB5kNKXG3o9LHRphL6erEbCTkt22Jvp9uiAOnmkUi9iwhsLlGvAmLze83tfUWMzzpDNfLSciyUw1emyY3Xpo5p9FJuSS9emhTppoV6WS1EjyJlNpo2unPFW3T6NXivo/CM/N41XR6C/h4vDOYWloHTsPRH4s/r8ZTljTFK+MbkZDevqz7pNumbAx08Qx2ZYkjPjLPqSUKP90jy/acuSoT5KVaq8npbdvDomvqbC+m4T0syDxYfv4TC5NHO2AfZXdvgPbPRNuR2K1XkLHx4cMvj9hiazexsdAOB+Vdh7oLhjBqlDOyBRRDKs5E3hFMKmxXglWEZ4ZRkEULxZ1yxC3M2La4o+mmko8dssrOCmPNppU0wtX4vTVxpBF0EOpnMdWdIvZXGw2ZVkhDlZj6aKWaXfom21UGaIthmVaaOV0Q60RhKIUaLGr1SOCPmuUamKHonzUIle2P86IdK5fhx/nZvK2VjHq1IwOnIPmuP0k8raf0GZdyuWHrU7485R9LxHA2+kx6x6XTLc6y+i+D0jPURObK6KFOTcVVjtO57ztN5B9Dv07tj1MCo9xnmOSl47cH6qbnsyNh/nqnq691O33err+sf6hK4vYZj0wFlE0bK4F0nXtfiQVYVUl3SWSNPi5UnMkJwzisel6KukEa44ywJWUNEbUgXEddIrYkD03FluKD4pHHMGXRhLIZTEw0OjxaIZRmXFcrWYUCRVRASXCwqrKtL0qRGJV5fEq0elB4kqJzGcjbjvENDTDtu4RjsdvDMY1iiys4xnBYeo9JHjBa+rhdwdtww+0CrDf3NKPWaxkfVBIx04Gf0xObPqsp10zeT3FdfrJye3M9Zpl+jBHqB8B+88dyevHeR9lSSfHZZ7Si3Nf8S+YOB4CVw++1T2DYkWdY5ZF2nVI00WavMlUhCskCVBpKVSDXGahtIcRbVomyQNqR7hitgl7LRV0gGrjrYi9u0Nku1koLYOwytZmdjm0cVodDFEjVcnSoYSyM1WZiMLQ+DFY0jSVpJgEeELQlNPFKMZBaUZpZxSxoHnJNlkBmXIsjyyrFuNdzt4YH7w2m1SsnCescJyMbEbTtQekd3xgAnENtmAGP4dj7pw8k1XPdyszTDmiy9fF4jO09XowVrGenO/fj9xPLab09RxHoXBP5uoT0zMeBDvvxd2NsfGHD/ZWPsV3gnOZTMkGdzZIEvwSqwqyLdBC7S7jMoRCBotgJ9hFLI3YIM1SgTZYpqGmhYIldXmOJpe1pRHnOJRF3lzHbKRoU7xpRFdLHBFljpXimcJIEnEnStC1vGg+0SSFL4k3E12eDNko7ynFKkDrDBmSTKEylF9fUSuR1A+ER0+sIbB2OfZ65qBt/Eewjome2lBBHWM47czj57JWGc7A1A4LTw/6hBHeZ6Cw4RBnOx8eiec09ha0E/YXA/NmbdrEbHbGP1+Mnh9njN0QGWzAc5Lq062o6mFDRcNJDRWA0xnJAB5cGKQxWWVfokhpVgTLkMtYItYsbdTF3SFiGW0lVnTp0RMN1rGlM6dJyXVsy86dMwgTnedOjNQ2SOOdOkkqWlXadOiOB5i+o9Ft9sgEd06dOb6ifx2nMPSafNuw2JGT1R7U3ZZj2kn9JM6R9MnD2BzsNW86dO5qIGlwZ06TUrrLcU6dCHBUMOq7Tp01kFVNcWtpnTpeomP/Z"/>
          <p:cNvSpPr>
            <a:spLocks noChangeAspect="1" noChangeArrowheads="1"/>
          </p:cNvSpPr>
          <p:nvPr/>
        </p:nvSpPr>
        <p:spPr bwMode="auto">
          <a:xfrm>
            <a:off x="368300" y="-546100"/>
            <a:ext cx="1971675" cy="1752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8" name="Rechthoek 7"/>
          <p:cNvSpPr/>
          <p:nvPr/>
        </p:nvSpPr>
        <p:spPr>
          <a:xfrm>
            <a:off x="685801" y="1600201"/>
            <a:ext cx="7558608" cy="6001643"/>
          </a:xfrm>
          <a:prstGeom prst="rect">
            <a:avLst/>
          </a:prstGeom>
        </p:spPr>
        <p:txBody>
          <a:bodyPr wrap="square">
            <a:spAutoFit/>
          </a:bodyPr>
          <a:lstStyle/>
          <a:p>
            <a:pPr marL="342900" indent="-342900">
              <a:buFont typeface="Arial" panose="020B0604020202020204" pitchFamily="34" charset="0"/>
              <a:buChar char="•"/>
            </a:pPr>
            <a:r>
              <a:rPr lang="en-US" sz="2400" dirty="0" err="1" smtClean="0">
                <a:latin typeface="Times New Roman" panose="02020603050405020304" pitchFamily="18" charset="0"/>
                <a:cs typeface="Times New Roman" panose="02020603050405020304" pitchFamily="18" charset="0"/>
              </a:rPr>
              <a:t>Eiwitten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zijn</a:t>
            </a:r>
            <a:r>
              <a:rPr lang="en-US" sz="2400" dirty="0" smtClean="0">
                <a:latin typeface="Times New Roman" panose="02020603050405020304" pitchFamily="18" charset="0"/>
                <a:cs typeface="Times New Roman" panose="02020603050405020304" pitchFamily="18" charset="0"/>
              </a:rPr>
              <a:t> in twee </a:t>
            </a:r>
            <a:r>
              <a:rPr lang="en-US" sz="2400" dirty="0" err="1" smtClean="0">
                <a:latin typeface="Times New Roman" panose="02020603050405020304" pitchFamily="18" charset="0"/>
                <a:cs typeface="Times New Roman" panose="02020603050405020304" pitchFamily="18" charset="0"/>
              </a:rPr>
              <a:t>subgroepen</a:t>
            </a:r>
            <a:r>
              <a:rPr lang="en-US" sz="2400" dirty="0" smtClean="0">
                <a:latin typeface="Times New Roman" panose="02020603050405020304" pitchFamily="18" charset="0"/>
                <a:cs typeface="Times New Roman" panose="02020603050405020304" pitchFamily="18" charset="0"/>
              </a:rPr>
              <a:t> in </a:t>
            </a:r>
            <a:r>
              <a:rPr lang="en-US" sz="2400" dirty="0" err="1" smtClean="0">
                <a:latin typeface="Times New Roman" panose="02020603050405020304" pitchFamily="18" charset="0"/>
                <a:cs typeface="Times New Roman" panose="02020603050405020304" pitchFamily="18" charset="0"/>
              </a:rPr>
              <a:t>te</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delen</a:t>
            </a:r>
            <a:r>
              <a:rPr lang="en-US" sz="2400" dirty="0" smtClean="0">
                <a:latin typeface="Times New Roman" panose="02020603050405020304" pitchFamily="18" charset="0"/>
                <a:cs typeface="Times New Roman" panose="02020603050405020304" pitchFamily="18" charset="0"/>
              </a:rPr>
              <a:t>, in </a:t>
            </a:r>
            <a:r>
              <a:rPr lang="en-US" sz="2400" dirty="0" err="1" smtClean="0">
                <a:latin typeface="Times New Roman" panose="02020603050405020304" pitchFamily="18" charset="0"/>
                <a:cs typeface="Times New Roman" panose="02020603050405020304" pitchFamily="18" charset="0"/>
              </a:rPr>
              <a:t>relatie</a:t>
            </a:r>
            <a:r>
              <a:rPr lang="en-US" sz="2400" dirty="0" smtClean="0">
                <a:latin typeface="Times New Roman" panose="02020603050405020304" pitchFamily="18" charset="0"/>
                <a:cs typeface="Times New Roman" panose="02020603050405020304" pitchFamily="18" charset="0"/>
              </a:rPr>
              <a:t> tot het </a:t>
            </a:r>
            <a:r>
              <a:rPr lang="en-US" sz="2400" dirty="0" err="1" smtClean="0">
                <a:latin typeface="Times New Roman" panose="02020603050405020304" pitchFamily="18" charset="0"/>
                <a:cs typeface="Times New Roman" panose="02020603050405020304" pitchFamily="18" charset="0"/>
              </a:rPr>
              <a:t>wel</a:t>
            </a:r>
            <a:r>
              <a:rPr lang="en-US" sz="2400" dirty="0" smtClean="0">
                <a:latin typeface="Times New Roman" panose="02020603050405020304" pitchFamily="18" charset="0"/>
                <a:cs typeface="Times New Roman" panose="02020603050405020304" pitchFamily="18" charset="0"/>
              </a:rPr>
              <a:t> of </a:t>
            </a:r>
            <a:r>
              <a:rPr lang="en-US" sz="2400" dirty="0" err="1" smtClean="0">
                <a:latin typeface="Times New Roman" panose="02020603050405020304" pitchFamily="18" charset="0"/>
                <a:cs typeface="Times New Roman" panose="02020603050405020304" pitchFamily="18" charset="0"/>
              </a:rPr>
              <a:t>niet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oplosbaar</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zijn</a:t>
            </a:r>
            <a:r>
              <a:rPr lang="en-US" sz="2400" dirty="0" smtClean="0">
                <a:latin typeface="Times New Roman" panose="02020603050405020304" pitchFamily="18" charset="0"/>
                <a:cs typeface="Times New Roman" panose="02020603050405020304" pitchFamily="18" charset="0"/>
              </a:rPr>
              <a:t> in water.</a:t>
            </a:r>
            <a:br>
              <a:rPr lang="en-US" sz="2400"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Oplosbare</a:t>
            </a:r>
            <a:r>
              <a:rPr lang="en-US" sz="2400" dirty="0" smtClean="0">
                <a:latin typeface="Times New Roman" panose="02020603050405020304" pitchFamily="18" charset="0"/>
                <a:cs typeface="Times New Roman" panose="02020603050405020304" pitchFamily="18" charset="0"/>
              </a:rPr>
              <a:t> (25%) 	</a:t>
            </a:r>
            <a:r>
              <a:rPr lang="en-US" sz="2400" i="1" dirty="0" err="1" smtClean="0">
                <a:latin typeface="Times New Roman" panose="02020603050405020304" pitchFamily="18" charset="0"/>
                <a:cs typeface="Times New Roman" panose="02020603050405020304" pitchFamily="18" charset="0"/>
              </a:rPr>
              <a:t>Albumine</a:t>
            </a:r>
            <a:r>
              <a:rPr lang="en-US" sz="2400" i="1" dirty="0" smtClean="0">
                <a:latin typeface="Times New Roman" panose="02020603050405020304" pitchFamily="18" charset="0"/>
                <a:cs typeface="Times New Roman" panose="02020603050405020304" pitchFamily="18" charset="0"/>
              </a:rPr>
              <a:t> en 	</a:t>
            </a:r>
            <a:r>
              <a:rPr lang="en-US" sz="2400" i="1" dirty="0" err="1" smtClean="0">
                <a:latin typeface="Times New Roman" panose="02020603050405020304" pitchFamily="18" charset="0"/>
                <a:cs typeface="Times New Roman" panose="02020603050405020304" pitchFamily="18" charset="0"/>
              </a:rPr>
              <a:t>Globuline</a:t>
            </a:r>
            <a:r>
              <a:rPr lang="en-US" sz="2400" dirty="0" smtClean="0">
                <a:latin typeface="Times New Roman" panose="02020603050405020304" pitchFamily="18" charset="0"/>
                <a:cs typeface="Times New Roman" panose="02020603050405020304" pitchFamily="18" charset="0"/>
              </a:rPr>
              <a:t/>
            </a:r>
            <a:br>
              <a:rPr lang="en-US" sz="2400"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Onoplosbare</a:t>
            </a:r>
            <a:r>
              <a:rPr lang="en-US" sz="2400" dirty="0" smtClean="0">
                <a:latin typeface="Times New Roman" panose="02020603050405020304" pitchFamily="18" charset="0"/>
                <a:cs typeface="Times New Roman" panose="02020603050405020304" pitchFamily="18" charset="0"/>
              </a:rPr>
              <a:t> (75%) 	</a:t>
            </a:r>
            <a:r>
              <a:rPr lang="en-US" sz="2400" i="1" dirty="0" err="1" smtClean="0">
                <a:latin typeface="Times New Roman" panose="02020603050405020304" pitchFamily="18" charset="0"/>
                <a:cs typeface="Times New Roman" panose="02020603050405020304" pitchFamily="18" charset="0"/>
              </a:rPr>
              <a:t>Gliadine</a:t>
            </a:r>
            <a:r>
              <a:rPr lang="en-US" sz="2400" i="1" dirty="0" smtClean="0">
                <a:latin typeface="Times New Roman" panose="02020603050405020304" pitchFamily="18" charset="0"/>
                <a:cs typeface="Times New Roman" panose="02020603050405020304" pitchFamily="18" charset="0"/>
              </a:rPr>
              <a:t>/</a:t>
            </a:r>
            <a:r>
              <a:rPr lang="en-US" sz="2400" i="1" dirty="0" err="1" smtClean="0">
                <a:latin typeface="Times New Roman" panose="02020603050405020304" pitchFamily="18" charset="0"/>
                <a:cs typeface="Times New Roman" panose="02020603050405020304" pitchFamily="18" charset="0"/>
              </a:rPr>
              <a:t>Glutenine</a:t>
            </a:r>
            <a:endParaRPr lang="en-US" sz="2400" i="1" dirty="0" smtClean="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err="1">
                <a:latin typeface="Times New Roman" panose="02020603050405020304" pitchFamily="18" charset="0"/>
                <a:cs typeface="Times New Roman" panose="02020603050405020304" pitchFamily="18" charset="0"/>
              </a:rPr>
              <a:t>Andere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verschillen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tussen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beide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eiwitgroepen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zijn</a:t>
            </a:r>
            <a:r>
              <a:rPr lang="en-US" sz="2400" dirty="0">
                <a:latin typeface="Times New Roman" panose="02020603050405020304" pitchFamily="18" charset="0"/>
                <a:cs typeface="Times New Roman" panose="02020603050405020304" pitchFamily="18" charset="0"/>
              </a:rPr>
              <a:t> de </a:t>
            </a:r>
            <a:r>
              <a:rPr lang="en-US" sz="2400" dirty="0" err="1">
                <a:latin typeface="Times New Roman" panose="02020603050405020304" pitchFamily="18" charset="0"/>
                <a:cs typeface="Times New Roman" panose="02020603050405020304" pitchFamily="18" charset="0"/>
              </a:rPr>
              <a:t>opbouw</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en</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de </a:t>
            </a:r>
            <a:r>
              <a:rPr lang="en-US" sz="2400" dirty="0" err="1">
                <a:latin typeface="Times New Roman" panose="02020603050405020304" pitchFamily="18" charset="0"/>
                <a:cs typeface="Times New Roman" panose="02020603050405020304" pitchFamily="18" charset="0"/>
              </a:rPr>
              <a:t>lengte</a:t>
            </a:r>
            <a:r>
              <a:rPr lang="en-US" sz="2400" dirty="0">
                <a:latin typeface="Times New Roman" panose="02020603050405020304" pitchFamily="18" charset="0"/>
                <a:cs typeface="Times New Roman" panose="02020603050405020304" pitchFamily="18" charset="0"/>
              </a:rPr>
              <a:t> van de </a:t>
            </a:r>
            <a:r>
              <a:rPr lang="en-US" sz="2400" dirty="0" err="1">
                <a:latin typeface="Times New Roman" panose="02020603050405020304" pitchFamily="18" charset="0"/>
                <a:cs typeface="Times New Roman" panose="02020603050405020304" pitchFamily="18" charset="0"/>
              </a:rPr>
              <a:t>eiwitmoleculen</a:t>
            </a:r>
            <a:r>
              <a:rPr lang="en-US" sz="2400" dirty="0">
                <a:latin typeface="Times New Roman" panose="02020603050405020304" pitchFamily="18" charset="0"/>
                <a:cs typeface="Times New Roman" panose="02020603050405020304" pitchFamily="18" charset="0"/>
              </a:rPr>
              <a:t>. De </a:t>
            </a:r>
            <a:r>
              <a:rPr lang="en-US" sz="2400" dirty="0" err="1">
                <a:latin typeface="Times New Roman" panose="02020603050405020304" pitchFamily="18" charset="0"/>
                <a:cs typeface="Times New Roman" panose="02020603050405020304" pitchFamily="18" charset="0"/>
              </a:rPr>
              <a:t>beide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onoplosbare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vormen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samen</a:t>
            </a:r>
            <a:r>
              <a:rPr lang="en-US" sz="2400" dirty="0">
                <a:latin typeface="Times New Roman" panose="02020603050405020304" pitchFamily="18" charset="0"/>
                <a:cs typeface="Times New Roman" panose="02020603050405020304" pitchFamily="18" charset="0"/>
              </a:rPr>
              <a:t> met het water het </a:t>
            </a:r>
            <a:r>
              <a:rPr lang="en-US" sz="2400" i="1" dirty="0" err="1" smtClean="0">
                <a:latin typeface="Times New Roman" panose="02020603050405020304" pitchFamily="18" charset="0"/>
                <a:cs typeface="Times New Roman" panose="02020603050405020304" pitchFamily="18" charset="0"/>
              </a:rPr>
              <a:t>glutennetwerk</a:t>
            </a:r>
            <a:endParaRPr lang="en-US" sz="2400" i="1" dirty="0" smtClean="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err="1" smtClean="0">
                <a:latin typeface="Times New Roman" panose="02020603050405020304" pitchFamily="18" charset="0"/>
                <a:cs typeface="Times New Roman" panose="02020603050405020304" pitchFamily="18" charset="0"/>
              </a:rPr>
              <a:t>Enzymen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zorgt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voor</a:t>
            </a:r>
            <a:r>
              <a:rPr lang="en-US" sz="2400" dirty="0" smtClean="0">
                <a:latin typeface="Times New Roman" panose="02020603050405020304" pitchFamily="18" charset="0"/>
                <a:cs typeface="Times New Roman" panose="02020603050405020304" pitchFamily="18" charset="0"/>
              </a:rPr>
              <a:t> de </a:t>
            </a:r>
            <a:r>
              <a:rPr lang="en-US" sz="2400" dirty="0" err="1" smtClean="0">
                <a:latin typeface="Times New Roman" panose="02020603050405020304" pitchFamily="18" charset="0"/>
                <a:cs typeface="Times New Roman" panose="02020603050405020304" pitchFamily="18" charset="0"/>
              </a:rPr>
              <a:t>ontwikkeling</a:t>
            </a:r>
            <a:r>
              <a:rPr lang="en-US" sz="2400" dirty="0" smtClean="0">
                <a:latin typeface="Times New Roman" panose="02020603050405020304" pitchFamily="18" charset="0"/>
                <a:cs typeface="Times New Roman" panose="02020603050405020304" pitchFamily="18" charset="0"/>
              </a:rPr>
              <a:t> van het </a:t>
            </a:r>
            <a:r>
              <a:rPr lang="en-US" sz="2400" dirty="0" err="1" smtClean="0">
                <a:latin typeface="Times New Roman" panose="02020603050405020304" pitchFamily="18" charset="0"/>
                <a:cs typeface="Times New Roman" panose="02020603050405020304" pitchFamily="18" charset="0"/>
              </a:rPr>
              <a:t>drie-dimensionale</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glutennetwerk</a:t>
            </a:r>
            <a:r>
              <a:rPr lang="en-US" sz="2400" dirty="0" smtClean="0">
                <a:latin typeface="Times New Roman" panose="02020603050405020304" pitchFamily="18" charset="0"/>
                <a:cs typeface="Times New Roman" panose="02020603050405020304" pitchFamily="18" charset="0"/>
              </a:rPr>
              <a:t>.</a:t>
            </a:r>
            <a:r>
              <a:rPr lang="en-US" sz="2400" dirty="0" smtClean="0"/>
              <a:t/>
            </a:r>
            <a:br>
              <a:rPr lang="en-US" sz="2400" dirty="0" smtClean="0"/>
            </a:br>
            <a:r>
              <a:rPr lang="en-US" sz="2400" dirty="0" smtClean="0"/>
              <a:t/>
            </a:r>
            <a:br>
              <a:rPr lang="en-US" sz="2400" dirty="0" smtClean="0"/>
            </a:br>
            <a:r>
              <a:rPr lang="en-US" sz="2400" dirty="0" smtClean="0"/>
              <a:t> </a:t>
            </a:r>
            <a:br>
              <a:rPr lang="en-US" sz="2400" dirty="0" smtClean="0"/>
            </a:br>
            <a:r>
              <a:rPr lang="en-US" sz="2400" dirty="0" smtClean="0"/>
              <a:t/>
            </a:r>
            <a:br>
              <a:rPr lang="en-US" sz="2400" dirty="0" smtClean="0"/>
            </a:br>
            <a:endParaRPr lang="nl-NL" sz="2400" dirty="0"/>
          </a:p>
        </p:txBody>
      </p:sp>
      <p:sp>
        <p:nvSpPr>
          <p:cNvPr id="9" name="Tijdelijke aanduiding voor dianummer 8"/>
          <p:cNvSpPr>
            <a:spLocks noGrp="1"/>
          </p:cNvSpPr>
          <p:nvPr>
            <p:ph type="sldNum" sz="quarter" idx="12"/>
          </p:nvPr>
        </p:nvSpPr>
        <p:spPr/>
        <p:txBody>
          <a:bodyPr/>
          <a:lstStyle/>
          <a:p>
            <a:fld id="{2417DDE6-8BAB-45BA-8E40-63FF49852677}" type="slidenum">
              <a:rPr lang="nl-NL" smtClean="0"/>
              <a:t>10</a:t>
            </a:fld>
            <a:endParaRPr lang="nl-NL"/>
          </a:p>
        </p:txBody>
      </p:sp>
      <p:sp>
        <p:nvSpPr>
          <p:cNvPr id="3" name="Tijdelijke aanduiding voor voettekst 2"/>
          <p:cNvSpPr>
            <a:spLocks noGrp="1"/>
          </p:cNvSpPr>
          <p:nvPr>
            <p:ph type="ftr" sz="quarter" idx="11"/>
          </p:nvPr>
        </p:nvSpPr>
        <p:spPr/>
        <p:txBody>
          <a:bodyPr/>
          <a:lstStyle/>
          <a:p>
            <a:r>
              <a:rPr lang="nl-NL" smtClean="0"/>
              <a:t>Molen De Windhond, Soest, 2014            (Henk Rutgers, Jan Vermeulen)</a:t>
            </a:r>
            <a:endParaRPr lang="nl-NL"/>
          </a:p>
        </p:txBody>
      </p:sp>
    </p:spTree>
    <p:extLst>
      <p:ext uri="{BB962C8B-B14F-4D97-AF65-F5344CB8AC3E}">
        <p14:creationId xmlns:p14="http://schemas.microsoft.com/office/powerpoint/2010/main" val="40411763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Afbeelding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2" name="Titel 1"/>
          <p:cNvSpPr>
            <a:spLocks noGrp="1"/>
          </p:cNvSpPr>
          <p:nvPr>
            <p:ph type="ctrTitle"/>
          </p:nvPr>
        </p:nvSpPr>
        <p:spPr>
          <a:xfrm>
            <a:off x="685800" y="116632"/>
            <a:ext cx="7772400" cy="1470025"/>
          </a:xfrm>
        </p:spPr>
        <p:txBody>
          <a:bodyPr anchor="t"/>
          <a:lstStyle/>
          <a:p>
            <a:r>
              <a:rPr lang="en-US" dirty="0" smtClean="0">
                <a:latin typeface="Times New Roman" panose="02020603050405020304" pitchFamily="18" charset="0"/>
                <a:cs typeface="Times New Roman" panose="02020603050405020304" pitchFamily="18" charset="0"/>
              </a:rPr>
              <a:t>Van </a:t>
            </a:r>
            <a:r>
              <a:rPr lang="en-US" dirty="0" err="1" smtClean="0">
                <a:latin typeface="Times New Roman" panose="02020603050405020304" pitchFamily="18" charset="0"/>
                <a:cs typeface="Times New Roman" panose="02020603050405020304" pitchFamily="18" charset="0"/>
              </a:rPr>
              <a:t>Graan</a:t>
            </a:r>
            <a:r>
              <a:rPr lang="en-U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tot </a:t>
            </a:r>
            <a:r>
              <a:rPr lang="en-US" dirty="0" smtClean="0">
                <a:latin typeface="Times New Roman" panose="02020603050405020304" pitchFamily="18" charset="0"/>
                <a:cs typeface="Times New Roman" panose="02020603050405020304" pitchFamily="18" charset="0"/>
              </a:rPr>
              <a:t>Brood</a:t>
            </a:r>
            <a:r>
              <a:rPr lang="en-US" dirty="0" smtClean="0">
                <a:latin typeface="Market Deco" pitchFamily="2" charset="0"/>
              </a:rPr>
              <a:t/>
            </a:r>
            <a:br>
              <a:rPr lang="en-US" dirty="0" smtClean="0">
                <a:latin typeface="Market Deco" pitchFamily="2" charset="0"/>
              </a:rPr>
            </a:br>
            <a:r>
              <a:rPr lang="en-US" sz="3200" dirty="0" err="1" smtClean="0">
                <a:latin typeface="Times New Roman" panose="02020603050405020304" pitchFamily="18" charset="0"/>
                <a:cs typeface="Times New Roman" panose="02020603050405020304" pitchFamily="18" charset="0"/>
              </a:rPr>
              <a:t>Bouw</a:t>
            </a:r>
            <a:r>
              <a:rPr lang="en-US" sz="3200" dirty="0" smtClean="0">
                <a:latin typeface="Times New Roman" panose="02020603050405020304" pitchFamily="18" charset="0"/>
                <a:cs typeface="Times New Roman" panose="02020603050405020304" pitchFamily="18" charset="0"/>
              </a:rPr>
              <a:t> van </a:t>
            </a:r>
            <a:r>
              <a:rPr lang="en-US" sz="3200" dirty="0" err="1" smtClean="0">
                <a:latin typeface="Times New Roman" panose="02020603050405020304" pitchFamily="18" charset="0"/>
                <a:cs typeface="Times New Roman" panose="02020603050405020304" pitchFamily="18" charset="0"/>
              </a:rPr>
              <a:t>tarwe-eiwit</a:t>
            </a:r>
            <a:endParaRPr lang="nl-NL" sz="3200" dirty="0">
              <a:latin typeface="Times New Roman" panose="02020603050405020304" pitchFamily="18" charset="0"/>
              <a:cs typeface="Times New Roman" panose="02020603050405020304" pitchFamily="18" charset="0"/>
            </a:endParaRPr>
          </a:p>
        </p:txBody>
      </p:sp>
      <p:sp>
        <p:nvSpPr>
          <p:cNvPr id="5" name="Ondertitel 4"/>
          <p:cNvSpPr>
            <a:spLocks noGrp="1"/>
          </p:cNvSpPr>
          <p:nvPr>
            <p:ph type="subTitle" idx="1"/>
          </p:nvPr>
        </p:nvSpPr>
        <p:spPr>
          <a:xfrm>
            <a:off x="1337444" y="1573210"/>
            <a:ext cx="6400800" cy="580845"/>
          </a:xfrm>
        </p:spPr>
        <p:txBody>
          <a:bodyPr>
            <a:normAutofit/>
          </a:bodyPr>
          <a:lstStyle/>
          <a:p>
            <a:r>
              <a:rPr lang="en-US" sz="2400" b="1" dirty="0" smtClean="0">
                <a:solidFill>
                  <a:schemeClr val="tx1"/>
                </a:solidFill>
                <a:latin typeface="Times New Roman" panose="02020603050405020304" pitchFamily="18" charset="0"/>
                <a:cs typeface="Times New Roman" panose="02020603050405020304" pitchFamily="18" charset="0"/>
              </a:rPr>
              <a:t>Gluten</a:t>
            </a:r>
            <a:endParaRPr lang="nl-NL" sz="2400" b="1" dirty="0">
              <a:solidFill>
                <a:schemeClr val="tx1"/>
              </a:solidFill>
              <a:latin typeface="Times New Roman" panose="02020603050405020304" pitchFamily="18" charset="0"/>
              <a:cs typeface="Times New Roman" panose="02020603050405020304" pitchFamily="18" charset="0"/>
            </a:endParaRPr>
          </a:p>
        </p:txBody>
      </p:sp>
      <p:sp>
        <p:nvSpPr>
          <p:cNvPr id="4" name="AutoShape 2" descr="data:image/jpeg;base64,/9j/4AAQSkZJRgABAQAAAQABAAD/2wCEAAkGBhISEBUSEhISEBQVFQ8VFBUUEBAPDxUQFBAVFBQQFBQXHCYeFxkjGRQUHy8gIycpLCwsFR4xNTAqNSYrLCkBCQoKDgwOFw8PFCkYFBgpKSkpKSkpKSkpKSkpKSkpKSkpKSkpKSkpKSkpKSwpKSkpKSkpKSkpKSkpLCkpKSkpKf/AABEIALgAzwMBIgACEQEDEQH/xAAbAAACAwEBAQAAAAAAAAAAAAADBAECBQAGB//EAD8QAAICAQIBCAUKBQQDAQAAAAECAAMRBCESBRMxQVFxkaEiYYGxwQYUIzJCUmJy0eGCkrLC8ENTc6IzY3Qk/8QAGQEAAwEBAQAAAAAAAAAAAAAAAAECAwQF/8QAIxEBAQACAgIBBAMAAAAAAAAAAAECEQMhEjFBBCNRcSIyYf/aAAwDAQACEQMRAD8A+fo8OhgKk3jfDOeuapV4auyLAS3FEk6LMwoETpjqLJoWJleGSRLCTSDKxeyreOESmItgqKIQaeMKm3l7ZbEdoO/JfR8eo4Opq3z3I9dv9hhFb/8AFa3+9qkB7kRrD5sJHIbcNwYdVeq6P/neX1VXBotN/wCx9TZ7Aq1g+UxyvcV8M7R6fJcdbU6gD1kVlx5oJ6HkyvF2pXp5rTADb/ZqVfeWmZ8nyPndIPQbOE/lKMD741yLcbLtSR/q0azHe7rj3x59nDGqq4E06HbFCuR67XZ/cBNIvjgT7qDP5n9M+8eEDyvTzmrFa9lFY7MKgPukG4Na5/E2O7OB8JzztW2jVsjH8q+LZPulMy/F9GvrZj4YUf3QJaI05lq3gTLVmVJ0m0zIM4SCZNSE4i9kPYYuYKj53XXCcMmsQ+J3WpKtXBlI3YsXzKlITTriPBYlS8PzsKDAkM0Bz0o90jQG4pdTE+chKmhoHf8ATb1PSfYy2qT4gRbnJYt9HZ36b+uyKcZj0K9L8lgDc3/Dco/NYvAPfL/Kyvm/m1P+1p0B/Mzb/wBMB8ks84uM+lqNIvsAttb2YUSvynuNmrsPUpCDswqgHzzMNfcn4V8J+SgB1dRbGF43PsUqPNhGPkk3BqWz9mnUg/wgfERHQKUqvsHSFoQduXvVj5Vmb3yc5O49Vqc9Cm4H+K/J8gYZ33REV6orqb7enmxZj821S/HwgNMYPTZNVjkf+S1R7BxWHzZY3oauJ1HaVB7s5PlmYz0pp29IX7qqPbjJ8yZQrIWzLFu0k+Jl+qEK0IwlYkYhFG0E2plHaWaBtMRQN3g8yrPK8USo8TQsKVilN8I1s7rE1ZzFnaS9sWtsl4wxhbCc7M/noVbpdxGjfOyOPMV44ZGk6IZRDqYsGhFskg9pritduwIPzcEMMgjnD0/r0wL6QEF6ssoyWXZrUHaR9pfxAd4kVtmq71Cg+zngPjEBcQQQSCNwRkEH1HqlYqe8+QukyFfqFlz+r0aErHnY0xtWx56zPTzluf5z+09r8hQG0lTsFBc3k8KhQcWH0sDrPCJjaD5NtqNbqExhU4myTgBrVzUfWNyf4Zw3P7l/xeg9JyUG5N1NxyOFlK424io4Rn1Djz7JtclnmzqGxg2rfYM/cWpWz/M5jvK+nbT6J6kPo11BD63C5a32sRMti3FYr5JTk/p3yeIbnyx7Jlllvc/FFjM5oLVUo7LHPezBV8k849ydV9Zvuq3ifRHvgtUnpBd/RSpfaEBPmTHNNtWfxMB7FGf0j+EuSuXAkrLQ2hXm5PDLyDAKPFbWjFhiV5lw4AzygeDseQrQsN4Gq6G5yJrCz0bIVXssi72SzoZwqjmoYEKgMtzcsolWjaFhlkCdmSFwZfjgxvLiuRUmNI/0d/8AxofDUV/rETNLRVbWjtps/wCro/8AbFuZhMpFX0+o/IyzGgox1Vv4mxgffN3kjgDceAHBAYgYLVKvCAe3HEZ5/kZea0NSgfYrPj6Z98f5N1mHG+xyD7Vx8J4nLnrO2NI0uUKud+jxnjJBHqLjPkIHlTTI1lhVfr0CvIOxTis2HryYnotWTYwB3AcZ7B0E+GY0NTwsBvhKyQT90cZx37Q4s7r9nlXl9RZm2w/jfHcDiPdCJ/GfFgP7ZjaZ+s9/jNa4YIX7qoPbjJ8zOrSB0aWBgUMtxRaZiicZUNILx6JSwxLURxzE75eMVCLiQIVoMR5G8BLKZYJLCmd2x7Tze04LvGqa8xhdHM/I5iz+bgnSadmmxFbNOY5kLiVEqYytMuNLnqleSS9MdrWQmmjlOnMzyyVIvoKc2Y7UvX+ah8eYEA1fo59R900+T6MWp3keKOPjANRlcdoA90xuRvcWKVrVeoLWB1fVVRjyg9X6BFgGADv47fCW5RcgHG+CfIyLbRZUw3Honp6eID9hPJ5L2c9p5DPCHdulznuUnomrynfnTPg/VS857WKekfFseyef0FrWMqKekj2KBNjV7UWqOjm7APVxJxHx6ZXFeztec5N03OWKg6yPAbn3R97MuzdpOO7Ow8MRbkh+Fmf7qOR3nCj3w9I2E7kLgy3FIxJglPFOJkTsxbShmitzQ9hithmmNUA0qTJJlC0dVHmF5P8A8xDDQ5m1TpsxmvR+qF5WkxYul5PxHHowJqfNcdUpZRI81MW2mJ6hcDHXNu6nG8ybEy0uZJyIhY3UktzEPXXK8megl0+8brqxCJTtCLVMrkYuiX6Svq9NPNsfGL1af0lBHWg/7DMP0Du6O8biNFB85HVm1GHczBvjM7T227enO25/pIMFylQUQsOriB7u3zEHdnbHaTjtJPRDfOuNCD93o9k4cjivJOnFSlyfSZRn1Ajo8DGtWGNFr52ZXPQegoFXwxMnQXG2wL1dLdmBtieg5SrPzN37RWvD2YYfAzTi7oyeb0y4qY/eZV9ijiPvWFqeVuXC1r+Ese92z7gJVDOyJNcU4GB4oVIqipkEyZVoQBO0VteGcxK4zSFUF5QtB5kNKXG3o9LHRphL6erEbCTkt22Jvp9uiAOnmkUi9iwhsLlGvAmLze83tfUWMzzpDNfLSciyUw1emyY3Xpo5p9FJuSS9emhTppoV6WS1EjyJlNpo2unPFW3T6NXivo/CM/N41XR6C/h4vDOYWloHTsPRH4s/r8ZTljTFK+MbkZDevqz7pNumbAx08Qx2ZYkjPjLPqSUKP90jy/acuSoT5KVaq8npbdvDomvqbC+m4T0syDxYfv4TC5NHO2AfZXdvgPbPRNuR2K1XkLHx4cMvj9hiazexsdAOB+Vdh7oLhjBqlDOyBRRDKs5E3hFMKmxXglWEZ4ZRkEULxZ1yxC3M2La4o+mmko8dssrOCmPNppU0wtX4vTVxpBF0EOpnMdWdIvZXGw2ZVkhDlZj6aKWaXfom21UGaIthmVaaOV0Q60RhKIUaLGr1SOCPmuUamKHonzUIle2P86IdK5fhx/nZvK2VjHq1IwOnIPmuP0k8raf0GZdyuWHrU7485R9LxHA2+kx6x6XTLc6y+i+D0jPURObK6KFOTcVVjtO57ztN5B9Dv07tj1MCo9xnmOSl47cH6qbnsyNh/nqnq691O33err+sf6hK4vYZj0wFlE0bK4F0nXtfiQVYVUl3SWSNPi5UnMkJwzisel6KukEa44ywJWUNEbUgXEddIrYkD03FluKD4pHHMGXRhLIZTEw0OjxaIZRmXFcrWYUCRVRASXCwqrKtL0qRGJV5fEq0elB4kqJzGcjbjvENDTDtu4RjsdvDMY1iiys4xnBYeo9JHjBa+rhdwdtww+0CrDf3NKPWaxkfVBIx04Gf0xObPqsp10zeT3FdfrJye3M9Zpl+jBHqB8B+88dyevHeR9lSSfHZZ7Si3Nf8S+YOB4CVw++1T2DYkWdY5ZF2nVI00WavMlUhCskCVBpKVSDXGahtIcRbVomyQNqR7hitgl7LRV0gGrjrYi9u0Nku1koLYOwytZmdjm0cVodDFEjVcnSoYSyM1WZiMLQ+DFY0jSVpJgEeELQlNPFKMZBaUZpZxSxoHnJNlkBmXIsjyyrFuNdzt4YH7w2m1SsnCescJyMbEbTtQekd3xgAnENtmAGP4dj7pw8k1XPdyszTDmiy9fF4jO09XowVrGenO/fj9xPLab09RxHoXBP5uoT0zMeBDvvxd2NsfGHD/ZWPsV3gnOZTMkGdzZIEvwSqwqyLdBC7S7jMoRCBotgJ9hFLI3YIM1SgTZYpqGmhYIldXmOJpe1pRHnOJRF3lzHbKRoU7xpRFdLHBFljpXimcJIEnEnStC1vGg+0SSFL4k3E12eDNko7ynFKkDrDBmSTKEylF9fUSuR1A+ER0+sIbB2OfZ65qBt/Eewjome2lBBHWM47czj57JWGc7A1A4LTw/6hBHeZ6Cw4RBnOx8eiec09ha0E/YXA/NmbdrEbHbGP1+Mnh9njN0QGWzAc5Lq062o6mFDRcNJDRWA0xnJAB5cGKQxWWVfokhpVgTLkMtYItYsbdTF3SFiGW0lVnTp0RMN1rGlM6dJyXVsy86dMwgTnedOjNQ2SOOdOkkqWlXadOiOB5i+o9Ft9sgEd06dOb6ifx2nMPSafNuw2JGT1R7U3ZZj2kn9JM6R9MnD2BzsNW86dO5qIGlwZ06TUrrLcU6dCHBUMOq7Tp01kFVNcWtpnTpeomP/Z"/>
          <p:cNvSpPr>
            <a:spLocks noChangeAspect="1" noChangeArrowheads="1"/>
          </p:cNvSpPr>
          <p:nvPr/>
        </p:nvSpPr>
        <p:spPr bwMode="auto">
          <a:xfrm>
            <a:off x="63500" y="-850900"/>
            <a:ext cx="1971675" cy="1752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solidFill>
                <a:prstClr val="black"/>
              </a:solidFill>
            </a:endParaRPr>
          </a:p>
        </p:txBody>
      </p:sp>
      <p:sp>
        <p:nvSpPr>
          <p:cNvPr id="6" name="AutoShape 4" descr="data:image/jpeg;base64,/9j/4AAQSkZJRgABAQAAAQABAAD/2wCEAAkGBhISEBUSEhISEBQVFQ8VFBUUEBAPDxUQFBAVFBQQFBQXHCYeFxkjGRQUHy8gIycpLCwsFR4xNTAqNSYrLCkBCQoKDgwOFw8PFCkYFBgpKSkpKSkpKSkpKSkpKSkpKSkpKSkpKSkpKSkpKSwpKSkpKSkpKSkpKSkpLCkpKSkpKf/AABEIALgAzwMBIgACEQEDEQH/xAAbAAACAwEBAQAAAAAAAAAAAAADBAECBQAGB//EAD8QAAICAQIBCAUKBQQDAQAAAAECAAMRBCESBRMxQVFxkaEiYYGxwQYUIzJCUmJy0eGCkrLC8ENTc6IzY3Qk/8QAGQEAAwEBAQAAAAAAAAAAAAAAAAECAwQF/8QAIxEBAQACAgIBBAMAAAAAAAAAAAECEQMhEjFBBCNRcSIyYf/aAAwDAQACEQMRAD8A+fo8OhgKk3jfDOeuapV4auyLAS3FEk6LMwoETpjqLJoWJleGSRLCTSDKxeyreOESmItgqKIQaeMKm3l7ZbEdoO/JfR8eo4Opq3z3I9dv9hhFb/8AFa3+9qkB7kRrD5sJHIbcNwYdVeq6P/neX1VXBotN/wCx9TZ7Aq1g+UxyvcV8M7R6fJcdbU6gD1kVlx5oJ6HkyvF2pXp5rTADb/ZqVfeWmZ8nyPndIPQbOE/lKMD741yLcbLtSR/q0azHe7rj3x59nDGqq4E06HbFCuR67XZ/cBNIvjgT7qDP5n9M+8eEDyvTzmrFa9lFY7MKgPukG4Na5/E2O7OB8JzztW2jVsjH8q+LZPulMy/F9GvrZj4YUf3QJaI05lq3gTLVmVJ0m0zIM4SCZNSE4i9kPYYuYKj53XXCcMmsQ+J3WpKtXBlI3YsXzKlITTriPBYlS8PzsKDAkM0Bz0o90jQG4pdTE+chKmhoHf8ATb1PSfYy2qT4gRbnJYt9HZ36b+uyKcZj0K9L8lgDc3/Dco/NYvAPfL/Kyvm/m1P+1p0B/Mzb/wBMB8ks84uM+lqNIvsAttb2YUSvynuNmrsPUpCDswqgHzzMNfcn4V8J+SgB1dRbGF43PsUqPNhGPkk3BqWz9mnUg/wgfERHQKUqvsHSFoQduXvVj5Vmb3yc5O49Vqc9Cm4H+K/J8gYZ33REV6orqb7enmxZj821S/HwgNMYPTZNVjkf+S1R7BxWHzZY3oauJ1HaVB7s5PlmYz0pp29IX7qqPbjJ8yZQrIWzLFu0k+Jl+qEK0IwlYkYhFG0E2plHaWaBtMRQN3g8yrPK8USo8TQsKVilN8I1s7rE1ZzFnaS9sWtsl4wxhbCc7M/noVbpdxGjfOyOPMV44ZGk6IZRDqYsGhFskg9pritduwIPzcEMMgjnD0/r0wL6QEF6ssoyWXZrUHaR9pfxAd4kVtmq71Cg+zngPjEBcQQQSCNwRkEH1HqlYqe8+QukyFfqFlz+r0aErHnY0xtWx56zPTzluf5z+09r8hQG0lTsFBc3k8KhQcWH0sDrPCJjaD5NtqNbqExhU4myTgBrVzUfWNyf4Zw3P7l/xeg9JyUG5N1NxyOFlK424io4Rn1Djz7JtclnmzqGxg2rfYM/cWpWz/M5jvK+nbT6J6kPo11BD63C5a32sRMti3FYr5JTk/p3yeIbnyx7Jlllvc/FFjM5oLVUo7LHPezBV8k849ydV9Zvuq3ifRHvgtUnpBd/RSpfaEBPmTHNNtWfxMB7FGf0j+EuSuXAkrLQ2hXm5PDLyDAKPFbWjFhiV5lw4AzygeDseQrQsN4Gq6G5yJrCz0bIVXssi72SzoZwqjmoYEKgMtzcsolWjaFhlkCdmSFwZfjgxvLiuRUmNI/0d/8AxofDUV/rETNLRVbWjtps/wCro/8AbFuZhMpFX0+o/IyzGgox1Vv4mxgffN3kjgDceAHBAYgYLVKvCAe3HEZ5/kZea0NSgfYrPj6Z98f5N1mHG+xyD7Vx8J4nLnrO2NI0uUKud+jxnjJBHqLjPkIHlTTI1lhVfr0CvIOxTis2HryYnotWTYwB3AcZ7B0E+GY0NTwsBvhKyQT90cZx37Q4s7r9nlXl9RZm2w/jfHcDiPdCJ/GfFgP7ZjaZ+s9/jNa4YIX7qoPbjJ8zOrSB0aWBgUMtxRaZiicZUNILx6JSwxLURxzE75eMVCLiQIVoMR5G8BLKZYJLCmd2x7Tze04LvGqa8xhdHM/I5iz+bgnSadmmxFbNOY5kLiVEqYytMuNLnqleSS9MdrWQmmjlOnMzyyVIvoKc2Y7UvX+ah8eYEA1fo59R900+T6MWp3keKOPjANRlcdoA90xuRvcWKVrVeoLWB1fVVRjyg9X6BFgGADv47fCW5RcgHG+CfIyLbRZUw3Honp6eID9hPJ5L2c9p5DPCHdulznuUnomrynfnTPg/VS857WKekfFseyef0FrWMqKekj2KBNjV7UWqOjm7APVxJxHx6ZXFeztec5N03OWKg6yPAbn3R97MuzdpOO7Ow8MRbkh+Fmf7qOR3nCj3w9I2E7kLgy3FIxJglPFOJkTsxbShmitzQ9hithmmNUA0qTJJlC0dVHmF5P8A8xDDQ5m1TpsxmvR+qF5WkxYul5PxHHowJqfNcdUpZRI81MW2mJ6hcDHXNu6nG8ybEy0uZJyIhY3UktzEPXXK8megl0+8brqxCJTtCLVMrkYuiX6Svq9NPNsfGL1af0lBHWg/7DMP0Du6O8biNFB85HVm1GHczBvjM7T227enO25/pIMFylQUQsOriB7u3zEHdnbHaTjtJPRDfOuNCD93o9k4cjivJOnFSlyfSZRn1Ajo8DGtWGNFr52ZXPQegoFXwxMnQXG2wL1dLdmBtieg5SrPzN37RWvD2YYfAzTi7oyeb0y4qY/eZV9ijiPvWFqeVuXC1r+Ese92z7gJVDOyJNcU4GB4oVIqipkEyZVoQBO0VteGcxK4zSFUF5QtB5kNKXG3o9LHRphL6erEbCTkt22Jvp9uiAOnmkUi9iwhsLlGvAmLze83tfUWMzzpDNfLSciyUw1emyY3Xpo5p9FJuSS9emhTppoV6WS1EjyJlNpo2unPFW3T6NXivo/CM/N41XR6C/h4vDOYWloHTsPRH4s/r8ZTljTFK+MbkZDevqz7pNumbAx08Qx2ZYkjPjLPqSUKP90jy/acuSoT5KVaq8npbdvDomvqbC+m4T0syDxYfv4TC5NHO2AfZXdvgPbPRNuR2K1XkLHx4cMvj9hiazexsdAOB+Vdh7oLhjBqlDOyBRRDKs5E3hFMKmxXglWEZ4ZRkEULxZ1yxC3M2La4o+mmko8dssrOCmPNppU0wtX4vTVxpBF0EOpnMdWdIvZXGw2ZVkhDlZj6aKWaXfom21UGaIthmVaaOV0Q60RhKIUaLGr1SOCPmuUamKHonzUIle2P86IdK5fhx/nZvK2VjHq1IwOnIPmuP0k8raf0GZdyuWHrU7485R9LxHA2+kx6x6XTLc6y+i+D0jPURObK6KFOTcVVjtO57ztN5B9Dv07tj1MCo9xnmOSl47cH6qbnsyNh/nqnq691O33err+sf6hK4vYZj0wFlE0bK4F0nXtfiQVYVUl3SWSNPi5UnMkJwzisel6KukEa44ywJWUNEbUgXEddIrYkD03FluKD4pHHMGXRhLIZTEw0OjxaIZRmXFcrWYUCRVRASXCwqrKtL0qRGJV5fEq0elB4kqJzGcjbjvENDTDtu4RjsdvDMY1iiys4xnBYeo9JHjBa+rhdwdtww+0CrDf3NKPWaxkfVBIx04Gf0xObPqsp10zeT3FdfrJye3M9Zpl+jBHqB8B+88dyevHeR9lSSfHZZ7Si3Nf8S+YOB4CVw++1T2DYkWdY5ZF2nVI00WavMlUhCskCVBpKVSDXGahtIcRbVomyQNqR7hitgl7LRV0gGrjrYi9u0Nku1koLYOwytZmdjm0cVodDFEjVcnSoYSyM1WZiMLQ+DFY0jSVpJgEeELQlNPFKMZBaUZpZxSxoHnJNlkBmXIsjyyrFuNdzt4YH7w2m1SsnCescJyMbEbTtQekd3xgAnENtmAGP4dj7pw8k1XPdyszTDmiy9fF4jO09XowVrGenO/fj9xPLab09RxHoXBP5uoT0zMeBDvvxd2NsfGHD/ZWPsV3gnOZTMkGdzZIEvwSqwqyLdBC7S7jMoRCBotgJ9hFLI3YIM1SgTZYpqGmhYIldXmOJpe1pRHnOJRF3lzHbKRoU7xpRFdLHBFljpXimcJIEnEnStC1vGg+0SSFL4k3E12eDNko7ynFKkDrDBmSTKEylF9fUSuR1A+ER0+sIbB2OfZ65qBt/Eewjome2lBBHWM47czj57JWGc7A1A4LTw/6hBHeZ6Cw4RBnOx8eiec09ha0E/YXA/NmbdrEbHbGP1+Mnh9njN0QGWzAc5Lq062o6mFDRcNJDRWA0xnJAB5cGKQxWWVfokhpVgTLkMtYItYsbdTF3SFiGW0lVnTp0RMN1rGlM6dJyXVsy86dMwgTnedOjNQ2SOOdOkkqWlXadOiOB5i+o9Ft9sgEd06dOb6ifx2nMPSafNuw2JGT1R7U3ZZj2kn9JM6R9MnD2BzsNW86dO5qIGlwZ06TUrrLcU6dCHBUMOq7Tp01kFVNcWtpnTpeomP/Z"/>
          <p:cNvSpPr>
            <a:spLocks noChangeAspect="1" noChangeArrowheads="1"/>
          </p:cNvSpPr>
          <p:nvPr/>
        </p:nvSpPr>
        <p:spPr bwMode="auto">
          <a:xfrm>
            <a:off x="215900" y="-698500"/>
            <a:ext cx="1971675" cy="1752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solidFill>
                <a:prstClr val="black"/>
              </a:solidFill>
            </a:endParaRPr>
          </a:p>
        </p:txBody>
      </p:sp>
      <p:sp>
        <p:nvSpPr>
          <p:cNvPr id="7" name="AutoShape 6" descr="data:image/jpeg;base64,/9j/4AAQSkZJRgABAQAAAQABAAD/2wCEAAkGBhISEBUSEhISEBQVFQ8VFBUUEBAPDxUQFBAVFBQQFBQXHCYeFxkjGRQUHy8gIycpLCwsFR4xNTAqNSYrLCkBCQoKDgwOFw8PFCkYFBgpKSkpKSkpKSkpKSkpKSkpKSkpKSkpKSkpKSkpKSwpKSkpKSkpKSkpKSkpLCkpKSkpKf/AABEIALgAzwMBIgACEQEDEQH/xAAbAAACAwEBAQAAAAAAAAAAAAADBAECBQAGB//EAD8QAAICAQIBCAUKBQQDAQAAAAECAAMRBCESBRMxQVFxkaEiYYGxwQYUIzJCUmJy0eGCkrLC8ENTc6IzY3Qk/8QAGQEAAwEBAQAAAAAAAAAAAAAAAAECAwQF/8QAIxEBAQACAgIBBAMAAAAAAAAAAAECEQMhEjFBBCNRcSIyYf/aAAwDAQACEQMRAD8A+fo8OhgKk3jfDOeuapV4auyLAS3FEk6LMwoETpjqLJoWJleGSRLCTSDKxeyreOESmItgqKIQaeMKm3l7ZbEdoO/JfR8eo4Opq3z3I9dv9hhFb/8AFa3+9qkB7kRrD5sJHIbcNwYdVeq6P/neX1VXBotN/wCx9TZ7Aq1g+UxyvcV8M7R6fJcdbU6gD1kVlx5oJ6HkyvF2pXp5rTADb/ZqVfeWmZ8nyPndIPQbOE/lKMD741yLcbLtSR/q0azHe7rj3x59nDGqq4E06HbFCuR67XZ/cBNIvjgT7qDP5n9M+8eEDyvTzmrFa9lFY7MKgPukG4Na5/E2O7OB8JzztW2jVsjH8q+LZPulMy/F9GvrZj4YUf3QJaI05lq3gTLVmVJ0m0zIM4SCZNSE4i9kPYYuYKj53XXCcMmsQ+J3WpKtXBlI3YsXzKlITTriPBYlS8PzsKDAkM0Bz0o90jQG4pdTE+chKmhoHf8ATb1PSfYy2qT4gRbnJYt9HZ36b+uyKcZj0K9L8lgDc3/Dco/NYvAPfL/Kyvm/m1P+1p0B/Mzb/wBMB8ks84uM+lqNIvsAttb2YUSvynuNmrsPUpCDswqgHzzMNfcn4V8J+SgB1dRbGF43PsUqPNhGPkk3BqWz9mnUg/wgfERHQKUqvsHSFoQduXvVj5Vmb3yc5O49Vqc9Cm4H+K/J8gYZ33REV6orqb7enmxZj821S/HwgNMYPTZNVjkf+S1R7BxWHzZY3oauJ1HaVB7s5PlmYz0pp29IX7qqPbjJ8yZQrIWzLFu0k+Jl+qEK0IwlYkYhFG0E2plHaWaBtMRQN3g8yrPK8USo8TQsKVilN8I1s7rE1ZzFnaS9sWtsl4wxhbCc7M/noVbpdxGjfOyOPMV44ZGk6IZRDqYsGhFskg9pritduwIPzcEMMgjnD0/r0wL6QEF6ssoyWXZrUHaR9pfxAd4kVtmq71Cg+zngPjEBcQQQSCNwRkEH1HqlYqe8+QukyFfqFlz+r0aErHnY0xtWx56zPTzluf5z+09r8hQG0lTsFBc3k8KhQcWH0sDrPCJjaD5NtqNbqExhU4myTgBrVzUfWNyf4Zw3P7l/xeg9JyUG5N1NxyOFlK424io4Rn1Djz7JtclnmzqGxg2rfYM/cWpWz/M5jvK+nbT6J6kPo11BD63C5a32sRMti3FYr5JTk/p3yeIbnyx7Jlllvc/FFjM5oLVUo7LHPezBV8k849ydV9Zvuq3ifRHvgtUnpBd/RSpfaEBPmTHNNtWfxMB7FGf0j+EuSuXAkrLQ2hXm5PDLyDAKPFbWjFhiV5lw4AzygeDseQrQsN4Gq6G5yJrCz0bIVXssi72SzoZwqjmoYEKgMtzcsolWjaFhlkCdmSFwZfjgxvLiuRUmNI/0d/8AxofDUV/rETNLRVbWjtps/wCro/8AbFuZhMpFX0+o/IyzGgox1Vv4mxgffN3kjgDceAHBAYgYLVKvCAe3HEZ5/kZea0NSgfYrPj6Z98f5N1mHG+xyD7Vx8J4nLnrO2NI0uUKud+jxnjJBHqLjPkIHlTTI1lhVfr0CvIOxTis2HryYnotWTYwB3AcZ7B0E+GY0NTwsBvhKyQT90cZx37Q4s7r9nlXl9RZm2w/jfHcDiPdCJ/GfFgP7ZjaZ+s9/jNa4YIX7qoPbjJ8zOrSB0aWBgUMtxRaZiicZUNILx6JSwxLURxzE75eMVCLiQIVoMR5G8BLKZYJLCmd2x7Tze04LvGqa8xhdHM/I5iz+bgnSadmmxFbNOY5kLiVEqYytMuNLnqleSS9MdrWQmmjlOnMzyyVIvoKc2Y7UvX+ah8eYEA1fo59R900+T6MWp3keKOPjANRlcdoA90xuRvcWKVrVeoLWB1fVVRjyg9X6BFgGADv47fCW5RcgHG+CfIyLbRZUw3Honp6eID9hPJ5L2c9p5DPCHdulznuUnomrynfnTPg/VS857WKekfFseyef0FrWMqKekj2KBNjV7UWqOjm7APVxJxHx6ZXFeztec5N03OWKg6yPAbn3R97MuzdpOO7Ow8MRbkh+Fmf7qOR3nCj3w9I2E7kLgy3FIxJglPFOJkTsxbShmitzQ9hithmmNUA0qTJJlC0dVHmF5P8A8xDDQ5m1TpsxmvR+qF5WkxYul5PxHHowJqfNcdUpZRI81MW2mJ6hcDHXNu6nG8ybEy0uZJyIhY3UktzEPXXK8megl0+8brqxCJTtCLVMrkYuiX6Svq9NPNsfGL1af0lBHWg/7DMP0Du6O8biNFB85HVm1GHczBvjM7T227enO25/pIMFylQUQsOriB7u3zEHdnbHaTjtJPRDfOuNCD93o9k4cjivJOnFSlyfSZRn1Ajo8DGtWGNFr52ZXPQegoFXwxMnQXG2wL1dLdmBtieg5SrPzN37RWvD2YYfAzTi7oyeb0y4qY/eZV9ijiPvWFqeVuXC1r+Ese92z7gJVDOyJNcU4GB4oVIqipkEyZVoQBO0VteGcxK4zSFUF5QtB5kNKXG3o9LHRphL6erEbCTkt22Jvp9uiAOnmkUi9iwhsLlGvAmLze83tfUWMzzpDNfLSciyUw1emyY3Xpo5p9FJuSS9emhTppoV6WS1EjyJlNpo2unPFW3T6NXivo/CM/N41XR6C/h4vDOYWloHTsPRH4s/r8ZTljTFK+MbkZDevqz7pNumbAx08Qx2ZYkjPjLPqSUKP90jy/acuSoT5KVaq8npbdvDomvqbC+m4T0syDxYfv4TC5NHO2AfZXdvgPbPRNuR2K1XkLHx4cMvj9hiazexsdAOB+Vdh7oLhjBqlDOyBRRDKs5E3hFMKmxXglWEZ4ZRkEULxZ1yxC3M2La4o+mmko8dssrOCmPNppU0wtX4vTVxpBF0EOpnMdWdIvZXGw2ZVkhDlZj6aKWaXfom21UGaIthmVaaOV0Q60RhKIUaLGr1SOCPmuUamKHonzUIle2P86IdK5fhx/nZvK2VjHq1IwOnIPmuP0k8raf0GZdyuWHrU7485R9LxHA2+kx6x6XTLc6y+i+D0jPURObK6KFOTcVVjtO57ztN5B9Dv07tj1MCo9xnmOSl47cH6qbnsyNh/nqnq691O33err+sf6hK4vYZj0wFlE0bK4F0nXtfiQVYVUl3SWSNPi5UnMkJwzisel6KukEa44ywJWUNEbUgXEddIrYkD03FluKD4pHHMGXRhLIZTEw0OjxaIZRmXFcrWYUCRVRASXCwqrKtL0qRGJV5fEq0elB4kqJzGcjbjvENDTDtu4RjsdvDMY1iiys4xnBYeo9JHjBa+rhdwdtww+0CrDf3NKPWaxkfVBIx04Gf0xObPqsp10zeT3FdfrJye3M9Zpl+jBHqB8B+88dyevHeR9lSSfHZZ7Si3Nf8S+YOB4CVw++1T2DYkWdY5ZF2nVI00WavMlUhCskCVBpKVSDXGahtIcRbVomyQNqR7hitgl7LRV0gGrjrYi9u0Nku1koLYOwytZmdjm0cVodDFEjVcnSoYSyM1WZiMLQ+DFY0jSVpJgEeELQlNPFKMZBaUZpZxSxoHnJNlkBmXIsjyyrFuNdzt4YH7w2m1SsnCescJyMbEbTtQekd3xgAnENtmAGP4dj7pw8k1XPdyszTDmiy9fF4jO09XowVrGenO/fj9xPLab09RxHoXBP5uoT0zMeBDvvxd2NsfGHD/ZWPsV3gnOZTMkGdzZIEvwSqwqyLdBC7S7jMoRCBotgJ9hFLI3YIM1SgTZYpqGmhYIldXmOJpe1pRHnOJRF3lzHbKRoU7xpRFdLHBFljpXimcJIEnEnStC1vGg+0SSFL4k3E12eDNko7ynFKkDrDBmSTKEylF9fUSuR1A+ER0+sIbB2OfZ65qBt/Eewjome2lBBHWM47czj57JWGc7A1A4LTw/6hBHeZ6Cw4RBnOx8eiec09ha0E/YXA/NmbdrEbHbGP1+Mnh9njN0QGWzAc5Lq062o6mFDRcNJDRWA0xnJAB5cGKQxWWVfokhpVgTLkMtYItYsbdTF3SFiGW0lVnTp0RMN1rGlM6dJyXVsy86dMwgTnedOjNQ2SOOdOkkqWlXadOiOB5i+o9Ft9sgEd06dOb6ifx2nMPSafNuw2JGT1R7U3ZZj2kn9JM6R9MnD2BzsNW86dO5qIGlwZ06TUrrLcU6dCHBUMOq7Tp01kFVNcWtpnTpeomP/Z"/>
          <p:cNvSpPr>
            <a:spLocks noChangeAspect="1" noChangeArrowheads="1"/>
          </p:cNvSpPr>
          <p:nvPr/>
        </p:nvSpPr>
        <p:spPr bwMode="auto">
          <a:xfrm>
            <a:off x="368300" y="-546100"/>
            <a:ext cx="1971675" cy="1752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solidFill>
                <a:prstClr val="black"/>
              </a:solidFill>
            </a:endParaRPr>
          </a:p>
        </p:txBody>
      </p:sp>
      <p:sp>
        <p:nvSpPr>
          <p:cNvPr id="8" name="Rechthoek 7"/>
          <p:cNvSpPr/>
          <p:nvPr/>
        </p:nvSpPr>
        <p:spPr>
          <a:xfrm>
            <a:off x="1049337" y="2158613"/>
            <a:ext cx="7339087" cy="1200329"/>
          </a:xfrm>
          <a:prstGeom prst="rect">
            <a:avLst/>
          </a:prstGeom>
        </p:spPr>
        <p:txBody>
          <a:bodyPr wrap="square">
            <a:spAutoFit/>
          </a:bodyPr>
          <a:lstStyle/>
          <a:p>
            <a:r>
              <a:rPr lang="en-US" sz="2400" dirty="0" smtClean="0">
                <a:solidFill>
                  <a:prstClr val="black"/>
                </a:solidFill>
              </a:rPr>
              <a:t/>
            </a:r>
            <a:br>
              <a:rPr lang="en-US" sz="2400" dirty="0" smtClean="0">
                <a:solidFill>
                  <a:prstClr val="black"/>
                </a:solidFill>
              </a:rPr>
            </a:br>
            <a:r>
              <a:rPr lang="en-US" sz="2400" dirty="0" smtClean="0">
                <a:solidFill>
                  <a:prstClr val="black"/>
                </a:solidFill>
              </a:rPr>
              <a:t/>
            </a:r>
            <a:br>
              <a:rPr lang="en-US" sz="2400" dirty="0" smtClean="0">
                <a:solidFill>
                  <a:prstClr val="black"/>
                </a:solidFill>
              </a:rPr>
            </a:br>
            <a:endParaRPr lang="nl-NL" sz="2400" dirty="0">
              <a:solidFill>
                <a:prstClr val="black"/>
              </a:solidFill>
            </a:endParaRPr>
          </a:p>
        </p:txBody>
      </p:sp>
      <p:pic>
        <p:nvPicPr>
          <p:cNvPr id="9" name="Afbeelding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5900" y="2060848"/>
            <a:ext cx="5566669" cy="2168906"/>
          </a:xfrm>
          <a:prstGeom prst="rect">
            <a:avLst/>
          </a:prstGeom>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56176" y="2060848"/>
            <a:ext cx="2663825" cy="2139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6432" y="4797152"/>
            <a:ext cx="5816600" cy="1182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78860" y="4406626"/>
            <a:ext cx="2536825" cy="1963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kstvak 9"/>
          <p:cNvSpPr txBox="1"/>
          <p:nvPr/>
        </p:nvSpPr>
        <p:spPr>
          <a:xfrm flipH="1">
            <a:off x="2732127" y="4243074"/>
            <a:ext cx="3487677" cy="461665"/>
          </a:xfrm>
          <a:prstGeom prst="rect">
            <a:avLst/>
          </a:prstGeom>
          <a:noFill/>
        </p:spPr>
        <p:txBody>
          <a:bodyPr wrap="square" rtlCol="0">
            <a:spAutoFit/>
          </a:bodyPr>
          <a:lstStyle/>
          <a:p>
            <a:r>
              <a:rPr lang="en-US" sz="2400" b="1" dirty="0" smtClean="0">
                <a:solidFill>
                  <a:prstClr val="black"/>
                </a:solidFill>
                <a:latin typeface="Times New Roman" panose="02020603050405020304" pitchFamily="18" charset="0"/>
                <a:cs typeface="Times New Roman" panose="02020603050405020304" pitchFamily="18" charset="0"/>
              </a:rPr>
              <a:t>Gluten </a:t>
            </a:r>
            <a:r>
              <a:rPr lang="en-US" sz="2400" b="1" dirty="0" err="1" smtClean="0">
                <a:solidFill>
                  <a:prstClr val="black"/>
                </a:solidFill>
                <a:latin typeface="Times New Roman" panose="02020603050405020304" pitchFamily="18" charset="0"/>
                <a:cs typeface="Times New Roman" panose="02020603050405020304" pitchFamily="18" charset="0"/>
              </a:rPr>
              <a:t>strengen</a:t>
            </a:r>
            <a:endParaRPr lang="nl-NL" sz="2400" b="1" dirty="0">
              <a:solidFill>
                <a:prstClr val="black"/>
              </a:solidFill>
              <a:latin typeface="Times New Roman" panose="02020603050405020304" pitchFamily="18" charset="0"/>
              <a:cs typeface="Times New Roman" panose="02020603050405020304" pitchFamily="18" charset="0"/>
            </a:endParaRPr>
          </a:p>
        </p:txBody>
      </p:sp>
      <p:sp>
        <p:nvSpPr>
          <p:cNvPr id="11" name="Tijdelijke aanduiding voor dianummer 10"/>
          <p:cNvSpPr>
            <a:spLocks noGrp="1"/>
          </p:cNvSpPr>
          <p:nvPr>
            <p:ph type="sldNum" sz="quarter" idx="12"/>
          </p:nvPr>
        </p:nvSpPr>
        <p:spPr/>
        <p:txBody>
          <a:bodyPr/>
          <a:lstStyle/>
          <a:p>
            <a:fld id="{2417DDE6-8BAB-45BA-8E40-63FF49852677}" type="slidenum">
              <a:rPr lang="nl-NL" smtClean="0"/>
              <a:t>11</a:t>
            </a:fld>
            <a:endParaRPr lang="nl-NL"/>
          </a:p>
        </p:txBody>
      </p:sp>
      <p:sp>
        <p:nvSpPr>
          <p:cNvPr id="12" name="Tijdelijke aanduiding voor voettekst 11"/>
          <p:cNvSpPr>
            <a:spLocks noGrp="1"/>
          </p:cNvSpPr>
          <p:nvPr>
            <p:ph type="ftr" sz="quarter" idx="11"/>
          </p:nvPr>
        </p:nvSpPr>
        <p:spPr/>
        <p:txBody>
          <a:bodyPr/>
          <a:lstStyle/>
          <a:p>
            <a:r>
              <a:rPr lang="nl-NL" smtClean="0"/>
              <a:t>Molen De Windhond, Soest, 2014            (Henk Rutgers, Jan Vermeulen)</a:t>
            </a:r>
            <a:endParaRPr lang="nl-NL"/>
          </a:p>
        </p:txBody>
      </p:sp>
    </p:spTree>
    <p:extLst>
      <p:ext uri="{BB962C8B-B14F-4D97-AF65-F5344CB8AC3E}">
        <p14:creationId xmlns:p14="http://schemas.microsoft.com/office/powerpoint/2010/main" val="24008572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325562"/>
          </a:xfrm>
        </p:spPr>
        <p:txBody>
          <a:bodyPr>
            <a:normAutofit/>
          </a:bodyPr>
          <a:lstStyle/>
          <a:p>
            <a:r>
              <a:rPr lang="nl-NL" sz="4000" dirty="0" smtClean="0">
                <a:latin typeface="Times New Roman" panose="02020603050405020304" pitchFamily="18" charset="0"/>
                <a:cs typeface="Times New Roman" panose="02020603050405020304" pitchFamily="18" charset="0"/>
              </a:rPr>
              <a:t>Van </a:t>
            </a:r>
            <a:r>
              <a:rPr lang="nl-NL" sz="4000" dirty="0" smtClean="0">
                <a:latin typeface="Times New Roman" panose="02020603050405020304" pitchFamily="18" charset="0"/>
                <a:cs typeface="Times New Roman" panose="02020603050405020304" pitchFamily="18" charset="0"/>
              </a:rPr>
              <a:t>Graan </a:t>
            </a:r>
            <a:r>
              <a:rPr lang="nl-NL" sz="4000" dirty="0" smtClean="0">
                <a:latin typeface="Times New Roman" panose="02020603050405020304" pitchFamily="18" charset="0"/>
                <a:cs typeface="Times New Roman" panose="02020603050405020304" pitchFamily="18" charset="0"/>
              </a:rPr>
              <a:t>tot </a:t>
            </a:r>
            <a:r>
              <a:rPr lang="nl-NL" sz="4000" dirty="0" smtClean="0">
                <a:latin typeface="Times New Roman" panose="02020603050405020304" pitchFamily="18" charset="0"/>
                <a:cs typeface="Times New Roman" panose="02020603050405020304" pitchFamily="18" charset="0"/>
              </a:rPr>
              <a:t>Brood</a:t>
            </a:r>
            <a:r>
              <a:rPr lang="nl-NL" sz="4000" dirty="0" smtClean="0">
                <a:latin typeface="Times New Roman" panose="02020603050405020304" pitchFamily="18" charset="0"/>
                <a:cs typeface="Times New Roman" panose="02020603050405020304" pitchFamily="18" charset="0"/>
              </a:rPr>
              <a:t/>
            </a:r>
            <a:br>
              <a:rPr lang="nl-NL" sz="4000" dirty="0" smtClean="0">
                <a:latin typeface="Times New Roman" panose="02020603050405020304" pitchFamily="18" charset="0"/>
                <a:cs typeface="Times New Roman" panose="02020603050405020304" pitchFamily="18" charset="0"/>
              </a:rPr>
            </a:br>
            <a:r>
              <a:rPr lang="nl-NL" sz="3200" dirty="0" smtClean="0">
                <a:latin typeface="Times New Roman" panose="02020603050405020304" pitchFamily="18" charset="0"/>
                <a:cs typeface="Times New Roman" panose="02020603050405020304" pitchFamily="18" charset="0"/>
              </a:rPr>
              <a:t>Bouw van tarwe-eiwit</a:t>
            </a:r>
            <a:endParaRPr lang="nl-NL" sz="3200" dirty="0">
              <a:latin typeface="Times New Roman" panose="02020603050405020304" pitchFamily="18" charset="0"/>
              <a:cs typeface="Times New Roman" panose="02020603050405020304" pitchFamily="18" charset="0"/>
            </a:endParaRPr>
          </a:p>
        </p:txBody>
      </p:sp>
      <p:sp>
        <p:nvSpPr>
          <p:cNvPr id="3" name="Tijdelijke aanduiding voor inhoud 2"/>
          <p:cNvSpPr>
            <a:spLocks noGrp="1"/>
          </p:cNvSpPr>
          <p:nvPr>
            <p:ph idx="1"/>
          </p:nvPr>
        </p:nvSpPr>
        <p:spPr>
          <a:xfrm>
            <a:off x="457200" y="1772816"/>
            <a:ext cx="8229600" cy="4464496"/>
          </a:xfrm>
        </p:spPr>
        <p:txBody>
          <a:bodyPr>
            <a:normAutofit fontScale="92500"/>
          </a:bodyPr>
          <a:lstStyle/>
          <a:p>
            <a:pPr marL="0" indent="0">
              <a:buNone/>
            </a:pPr>
            <a:r>
              <a:rPr lang="nl-NL" sz="2800" dirty="0">
                <a:latin typeface="Times New Roman" panose="02020603050405020304" pitchFamily="18" charset="0"/>
                <a:cs typeface="Times New Roman" panose="02020603050405020304" pitchFamily="18" charset="0"/>
              </a:rPr>
              <a:t>Gluten </a:t>
            </a:r>
            <a:r>
              <a:rPr lang="nl-NL" sz="2800" dirty="0" smtClean="0">
                <a:latin typeface="Times New Roman" panose="02020603050405020304" pitchFamily="18" charset="0"/>
                <a:cs typeface="Times New Roman" panose="02020603050405020304" pitchFamily="18" charset="0"/>
              </a:rPr>
              <a:t>netwerk</a:t>
            </a:r>
          </a:p>
          <a:p>
            <a:r>
              <a:rPr lang="nl-NL" sz="2400" dirty="0" smtClean="0">
                <a:latin typeface="Times New Roman" panose="02020603050405020304" pitchFamily="18" charset="0"/>
                <a:cs typeface="Times New Roman" panose="02020603050405020304" pitchFamily="18" charset="0"/>
              </a:rPr>
              <a:t>Tijdens het kneden wordt het glutennetwerk gevormd.</a:t>
            </a:r>
          </a:p>
          <a:p>
            <a:pPr marL="0" indent="0">
              <a:buNone/>
            </a:pPr>
            <a:endParaRPr lang="nl-NL" sz="2400" dirty="0" smtClean="0">
              <a:latin typeface="Times New Roman" panose="02020603050405020304" pitchFamily="18" charset="0"/>
              <a:cs typeface="Times New Roman" panose="02020603050405020304" pitchFamily="18" charset="0"/>
            </a:endParaRPr>
          </a:p>
          <a:p>
            <a:r>
              <a:rPr lang="nl-NL" sz="2400" dirty="0" smtClean="0">
                <a:latin typeface="Times New Roman" panose="02020603050405020304" pitchFamily="18" charset="0"/>
                <a:cs typeface="Times New Roman" panose="02020603050405020304" pitchFamily="18" charset="0"/>
              </a:rPr>
              <a:t>In het glutennetwerk zitten de enzymen, zetmeelkorrels, zout, opgeloste </a:t>
            </a:r>
            <a:r>
              <a:rPr lang="nl-NL" sz="2400" dirty="0">
                <a:latin typeface="Times New Roman" panose="02020603050405020304" pitchFamily="18" charset="0"/>
                <a:cs typeface="Times New Roman" panose="02020603050405020304" pitchFamily="18" charset="0"/>
              </a:rPr>
              <a:t>g</a:t>
            </a:r>
            <a:r>
              <a:rPr lang="nl-NL" sz="2400" dirty="0" smtClean="0">
                <a:latin typeface="Times New Roman" panose="02020603050405020304" pitchFamily="18" charset="0"/>
                <a:cs typeface="Times New Roman" panose="02020603050405020304" pitchFamily="18" charset="0"/>
              </a:rPr>
              <a:t>ist en andere toevoegingen opgesloten.</a:t>
            </a:r>
          </a:p>
          <a:p>
            <a:pPr marL="0" indent="0">
              <a:buNone/>
            </a:pPr>
            <a:endParaRPr lang="nl-NL" sz="2400" dirty="0" smtClean="0">
              <a:latin typeface="Times New Roman" panose="02020603050405020304" pitchFamily="18" charset="0"/>
              <a:cs typeface="Times New Roman" panose="02020603050405020304" pitchFamily="18" charset="0"/>
            </a:endParaRPr>
          </a:p>
          <a:p>
            <a:r>
              <a:rPr lang="nl-NL" sz="2400" dirty="0" smtClean="0">
                <a:latin typeface="Times New Roman" panose="02020603050405020304" pitchFamily="18" charset="0"/>
                <a:cs typeface="Times New Roman" panose="02020603050405020304" pitchFamily="18" charset="0"/>
              </a:rPr>
              <a:t>Onder invloed van het aanwezige vocht wordt door de enzymen het zetmeel in suikers omgezet. </a:t>
            </a:r>
            <a:br>
              <a:rPr lang="nl-NL" sz="2400" dirty="0" smtClean="0">
                <a:latin typeface="Times New Roman" panose="02020603050405020304" pitchFamily="18" charset="0"/>
                <a:cs typeface="Times New Roman" panose="02020603050405020304" pitchFamily="18" charset="0"/>
              </a:rPr>
            </a:br>
            <a:endParaRPr lang="nl-NL" sz="2400" dirty="0" smtClean="0">
              <a:latin typeface="Times New Roman" panose="02020603050405020304" pitchFamily="18" charset="0"/>
              <a:cs typeface="Times New Roman" panose="02020603050405020304" pitchFamily="18" charset="0"/>
            </a:endParaRPr>
          </a:p>
          <a:p>
            <a:r>
              <a:rPr lang="nl-NL" sz="2400" dirty="0" smtClean="0">
                <a:latin typeface="Times New Roman" panose="02020603050405020304" pitchFamily="18" charset="0"/>
                <a:cs typeface="Times New Roman" panose="02020603050405020304" pitchFamily="18" charset="0"/>
              </a:rPr>
              <a:t>Daarna zet de gist de suikers om in koolzuurgas (CO₂) en alcohol. Het gas vult de glutenkamers en geeft het deeg zijn luchtigheid</a:t>
            </a:r>
            <a:r>
              <a:rPr lang="nl-NL" sz="2800" dirty="0" smtClean="0">
                <a:latin typeface="Times New Roman" panose="02020603050405020304" pitchFamily="18" charset="0"/>
                <a:cs typeface="Times New Roman" panose="02020603050405020304" pitchFamily="18" charset="0"/>
              </a:rPr>
              <a:t>. </a:t>
            </a:r>
            <a:endParaRPr lang="nl-NL" sz="2800" dirty="0">
              <a:latin typeface="Times New Roman" panose="02020603050405020304" pitchFamily="18" charset="0"/>
              <a:cs typeface="Times New Roman" panose="02020603050405020304" pitchFamily="18" charset="0"/>
            </a:endParaRPr>
          </a:p>
        </p:txBody>
      </p:sp>
      <p:sp>
        <p:nvSpPr>
          <p:cNvPr id="4" name="Tijdelijke aanduiding voor dianummer 3"/>
          <p:cNvSpPr>
            <a:spLocks noGrp="1"/>
          </p:cNvSpPr>
          <p:nvPr>
            <p:ph type="sldNum" sz="quarter" idx="12"/>
          </p:nvPr>
        </p:nvSpPr>
        <p:spPr/>
        <p:txBody>
          <a:bodyPr/>
          <a:lstStyle/>
          <a:p>
            <a:fld id="{2417DDE6-8BAB-45BA-8E40-63FF49852677}" type="slidenum">
              <a:rPr lang="nl-NL" smtClean="0"/>
              <a:t>12</a:t>
            </a:fld>
            <a:endParaRPr lang="nl-NL"/>
          </a:p>
        </p:txBody>
      </p:sp>
      <p:sp>
        <p:nvSpPr>
          <p:cNvPr id="5" name="Tijdelijke aanduiding voor voettekst 4"/>
          <p:cNvSpPr>
            <a:spLocks noGrp="1"/>
          </p:cNvSpPr>
          <p:nvPr>
            <p:ph type="ftr" sz="quarter" idx="11"/>
          </p:nvPr>
        </p:nvSpPr>
        <p:spPr/>
        <p:txBody>
          <a:bodyPr/>
          <a:lstStyle/>
          <a:p>
            <a:r>
              <a:rPr lang="nl-NL" smtClean="0"/>
              <a:t>Molen De Windhond, Soest, 2014            (Henk Rutgers, Jan Vermeulen)</a:t>
            </a:r>
            <a:endParaRPr lang="nl-NL"/>
          </a:p>
        </p:txBody>
      </p:sp>
    </p:spTree>
    <p:extLst>
      <p:ext uri="{BB962C8B-B14F-4D97-AF65-F5344CB8AC3E}">
        <p14:creationId xmlns:p14="http://schemas.microsoft.com/office/powerpoint/2010/main" val="24492006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ndertitel 4"/>
          <p:cNvSpPr>
            <a:spLocks noGrp="1"/>
          </p:cNvSpPr>
          <p:nvPr>
            <p:ph type="subTitle" idx="1"/>
          </p:nvPr>
        </p:nvSpPr>
        <p:spPr>
          <a:xfrm>
            <a:off x="1337444" y="901700"/>
            <a:ext cx="6400800" cy="1015132"/>
          </a:xfrm>
        </p:spPr>
        <p:txBody>
          <a:bodyPr>
            <a:normAutofit/>
          </a:bodyPr>
          <a:lstStyle/>
          <a:p>
            <a:endParaRPr lang="nl-NL" b="1" dirty="0">
              <a:latin typeface="Market Deco" pitchFamily="2" charset="0"/>
            </a:endParaRPr>
          </a:p>
        </p:txBody>
      </p:sp>
      <p:pic>
        <p:nvPicPr>
          <p:cNvPr id="3" name="Afbeelding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6880" y="764704"/>
            <a:ext cx="9144000" cy="68580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2" name="Titel 1"/>
          <p:cNvSpPr>
            <a:spLocks noGrp="1"/>
          </p:cNvSpPr>
          <p:nvPr>
            <p:ph type="ctrTitle"/>
          </p:nvPr>
        </p:nvSpPr>
        <p:spPr>
          <a:xfrm>
            <a:off x="685800" y="116632"/>
            <a:ext cx="7772400" cy="1470025"/>
          </a:xfrm>
        </p:spPr>
        <p:txBody>
          <a:bodyPr anchor="t"/>
          <a:lstStyle/>
          <a:p>
            <a:r>
              <a:rPr lang="en-US" dirty="0" smtClean="0">
                <a:latin typeface="Times New Roman" panose="02020603050405020304" pitchFamily="18" charset="0"/>
                <a:cs typeface="Times New Roman" panose="02020603050405020304" pitchFamily="18" charset="0"/>
              </a:rPr>
              <a:t>Van </a:t>
            </a:r>
            <a:r>
              <a:rPr lang="en-US" dirty="0" err="1" smtClean="0">
                <a:latin typeface="Times New Roman" panose="02020603050405020304" pitchFamily="18" charset="0"/>
                <a:cs typeface="Times New Roman" panose="02020603050405020304" pitchFamily="18" charset="0"/>
              </a:rPr>
              <a:t>Graan</a:t>
            </a:r>
            <a:r>
              <a:rPr lang="en-U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tot </a:t>
            </a:r>
            <a:r>
              <a:rPr lang="en-US" dirty="0" smtClean="0">
                <a:latin typeface="Times New Roman" panose="02020603050405020304" pitchFamily="18" charset="0"/>
                <a:cs typeface="Times New Roman" panose="02020603050405020304" pitchFamily="18" charset="0"/>
              </a:rPr>
              <a:t>Brood</a:t>
            </a:r>
            <a:r>
              <a:rPr lang="en-US" dirty="0" smtClean="0">
                <a:latin typeface="Market Deco" pitchFamily="2" charset="0"/>
              </a:rPr>
              <a:t/>
            </a:r>
            <a:br>
              <a:rPr lang="en-US" dirty="0" smtClean="0">
                <a:latin typeface="Market Deco" pitchFamily="2" charset="0"/>
              </a:rPr>
            </a:br>
            <a:r>
              <a:rPr lang="en-US" sz="3200" dirty="0" err="1" smtClean="0">
                <a:latin typeface="Times New Roman" panose="02020603050405020304" pitchFamily="18" charset="0"/>
                <a:cs typeface="Times New Roman" panose="02020603050405020304" pitchFamily="18" charset="0"/>
              </a:rPr>
              <a:t>Bouw</a:t>
            </a:r>
            <a:r>
              <a:rPr lang="en-US" sz="3200" dirty="0" smtClean="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van </a:t>
            </a:r>
            <a:r>
              <a:rPr lang="en-US" sz="3200" dirty="0" err="1" smtClean="0">
                <a:latin typeface="Times New Roman" panose="02020603050405020304" pitchFamily="18" charset="0"/>
                <a:cs typeface="Times New Roman" panose="02020603050405020304" pitchFamily="18" charset="0"/>
              </a:rPr>
              <a:t>tarwe-eiwit</a:t>
            </a:r>
            <a:endParaRPr lang="nl-NL" sz="3200" dirty="0">
              <a:latin typeface="Times New Roman" panose="02020603050405020304" pitchFamily="18" charset="0"/>
              <a:cs typeface="Times New Roman" panose="02020603050405020304" pitchFamily="18" charset="0"/>
            </a:endParaRPr>
          </a:p>
        </p:txBody>
      </p:sp>
      <p:sp>
        <p:nvSpPr>
          <p:cNvPr id="4" name="AutoShape 2" descr="data:image/jpeg;base64,/9j/4AAQSkZJRgABAQAAAQABAAD/2wCEAAkGBhISEBUSEhISEBQVFQ8VFBUUEBAPDxUQFBAVFBQQFBQXHCYeFxkjGRQUHy8gIycpLCwsFR4xNTAqNSYrLCkBCQoKDgwOFw8PFCkYFBgpKSkpKSkpKSkpKSkpKSkpKSkpKSkpKSkpKSkpKSwpKSkpKSkpKSkpKSkpLCkpKSkpKf/AABEIALgAzwMBIgACEQEDEQH/xAAbAAACAwEBAQAAAAAAAAAAAAADBAECBQAGB//EAD8QAAICAQIBCAUKBQQDAQAAAAECAAMRBCESBRMxQVFxkaEiYYGxwQYUIzJCUmJy0eGCkrLC8ENTc6IzY3Qk/8QAGQEAAwEBAQAAAAAAAAAAAAAAAAECAwQF/8QAIxEBAQACAgIBBAMAAAAAAAAAAAECEQMhEjFBBCNRcSIyYf/aAAwDAQACEQMRAD8A+fo8OhgKk3jfDOeuapV4auyLAS3FEk6LMwoETpjqLJoWJleGSRLCTSDKxeyreOESmItgqKIQaeMKm3l7ZbEdoO/JfR8eo4Opq3z3I9dv9hhFb/8AFa3+9qkB7kRrD5sJHIbcNwYdVeq6P/neX1VXBotN/wCx9TZ7Aq1g+UxyvcV8M7R6fJcdbU6gD1kVlx5oJ6HkyvF2pXp5rTADb/ZqVfeWmZ8nyPndIPQbOE/lKMD741yLcbLtSR/q0azHe7rj3x59nDGqq4E06HbFCuR67XZ/cBNIvjgT7qDP5n9M+8eEDyvTzmrFa9lFY7MKgPukG4Na5/E2O7OB8JzztW2jVsjH8q+LZPulMy/F9GvrZj4YUf3QJaI05lq3gTLVmVJ0m0zIM4SCZNSE4i9kPYYuYKj53XXCcMmsQ+J3WpKtXBlI3YsXzKlITTriPBYlS8PzsKDAkM0Bz0o90jQG4pdTE+chKmhoHf8ATb1PSfYy2qT4gRbnJYt9HZ36b+uyKcZj0K9L8lgDc3/Dco/NYvAPfL/Kyvm/m1P+1p0B/Mzb/wBMB8ks84uM+lqNIvsAttb2YUSvynuNmrsPUpCDswqgHzzMNfcn4V8J+SgB1dRbGF43PsUqPNhGPkk3BqWz9mnUg/wgfERHQKUqvsHSFoQduXvVj5Vmb3yc5O49Vqc9Cm4H+K/J8gYZ33REV6orqb7enmxZj821S/HwgNMYPTZNVjkf+S1R7BxWHzZY3oauJ1HaVB7s5PlmYz0pp29IX7qqPbjJ8yZQrIWzLFu0k+Jl+qEK0IwlYkYhFG0E2plHaWaBtMRQN3g8yrPK8USo8TQsKVilN8I1s7rE1ZzFnaS9sWtsl4wxhbCc7M/noVbpdxGjfOyOPMV44ZGk6IZRDqYsGhFskg9pritduwIPzcEMMgjnD0/r0wL6QEF6ssoyWXZrUHaR9pfxAd4kVtmq71Cg+zngPjEBcQQQSCNwRkEH1HqlYqe8+QukyFfqFlz+r0aErHnY0xtWx56zPTzluf5z+09r8hQG0lTsFBc3k8KhQcWH0sDrPCJjaD5NtqNbqExhU4myTgBrVzUfWNyf4Zw3P7l/xeg9JyUG5N1NxyOFlK424io4Rn1Djz7JtclnmzqGxg2rfYM/cWpWz/M5jvK+nbT6J6kPo11BD63C5a32sRMti3FYr5JTk/p3yeIbnyx7Jlllvc/FFjM5oLVUo7LHPezBV8k849ydV9Zvuq3ifRHvgtUnpBd/RSpfaEBPmTHNNtWfxMB7FGf0j+EuSuXAkrLQ2hXm5PDLyDAKPFbWjFhiV5lw4AzygeDseQrQsN4Gq6G5yJrCz0bIVXssi72SzoZwqjmoYEKgMtzcsolWjaFhlkCdmSFwZfjgxvLiuRUmNI/0d/8AxofDUV/rETNLRVbWjtps/wCro/8AbFuZhMpFX0+o/IyzGgox1Vv4mxgffN3kjgDceAHBAYgYLVKvCAe3HEZ5/kZea0NSgfYrPj6Z98f5N1mHG+xyD7Vx8J4nLnrO2NI0uUKud+jxnjJBHqLjPkIHlTTI1lhVfr0CvIOxTis2HryYnotWTYwB3AcZ7B0E+GY0NTwsBvhKyQT90cZx37Q4s7r9nlXl9RZm2w/jfHcDiPdCJ/GfFgP7ZjaZ+s9/jNa4YIX7qoPbjJ8zOrSB0aWBgUMtxRaZiicZUNILx6JSwxLURxzE75eMVCLiQIVoMR5G8BLKZYJLCmd2x7Tze04LvGqa8xhdHM/I5iz+bgnSadmmxFbNOY5kLiVEqYytMuNLnqleSS9MdrWQmmjlOnMzyyVIvoKc2Y7UvX+ah8eYEA1fo59R900+T6MWp3keKOPjANRlcdoA90xuRvcWKVrVeoLWB1fVVRjyg9X6BFgGADv47fCW5RcgHG+CfIyLbRZUw3Honp6eID9hPJ5L2c9p5DPCHdulznuUnomrynfnTPg/VS857WKekfFseyef0FrWMqKekj2KBNjV7UWqOjm7APVxJxHx6ZXFeztec5N03OWKg6yPAbn3R97MuzdpOO7Ow8MRbkh+Fmf7qOR3nCj3w9I2E7kLgy3FIxJglPFOJkTsxbShmitzQ9hithmmNUA0qTJJlC0dVHmF5P8A8xDDQ5m1TpsxmvR+qF5WkxYul5PxHHowJqfNcdUpZRI81MW2mJ6hcDHXNu6nG8ybEy0uZJyIhY3UktzEPXXK8megl0+8brqxCJTtCLVMrkYuiX6Svq9NPNsfGL1af0lBHWg/7DMP0Du6O8biNFB85HVm1GHczBvjM7T227enO25/pIMFylQUQsOriB7u3zEHdnbHaTjtJPRDfOuNCD93o9k4cjivJOnFSlyfSZRn1Ajo8DGtWGNFr52ZXPQegoFXwxMnQXG2wL1dLdmBtieg5SrPzN37RWvD2YYfAzTi7oyeb0y4qY/eZV9ijiPvWFqeVuXC1r+Ese92z7gJVDOyJNcU4GB4oVIqipkEyZVoQBO0VteGcxK4zSFUF5QtB5kNKXG3o9LHRphL6erEbCTkt22Jvp9uiAOnmkUi9iwhsLlGvAmLze83tfUWMzzpDNfLSciyUw1emyY3Xpo5p9FJuSS9emhTppoV6WS1EjyJlNpo2unPFW3T6NXivo/CM/N41XR6C/h4vDOYWloHTsPRH4s/r8ZTljTFK+MbkZDevqz7pNumbAx08Qx2ZYkjPjLPqSUKP90jy/acuSoT5KVaq8npbdvDomvqbC+m4T0syDxYfv4TC5NHO2AfZXdvgPbPRNuR2K1XkLHx4cMvj9hiazexsdAOB+Vdh7oLhjBqlDOyBRRDKs5E3hFMKmxXglWEZ4ZRkEULxZ1yxC3M2La4o+mmko8dssrOCmPNppU0wtX4vTVxpBF0EOpnMdWdIvZXGw2ZVkhDlZj6aKWaXfom21UGaIthmVaaOV0Q60RhKIUaLGr1SOCPmuUamKHonzUIle2P86IdK5fhx/nZvK2VjHq1IwOnIPmuP0k8raf0GZdyuWHrU7485R9LxHA2+kx6x6XTLc6y+i+D0jPURObK6KFOTcVVjtO57ztN5B9Dv07tj1MCo9xnmOSl47cH6qbnsyNh/nqnq691O33err+sf6hK4vYZj0wFlE0bK4F0nXtfiQVYVUl3SWSNPi5UnMkJwzisel6KukEa44ywJWUNEbUgXEddIrYkD03FluKD4pHHMGXRhLIZTEw0OjxaIZRmXFcrWYUCRVRASXCwqrKtL0qRGJV5fEq0elB4kqJzGcjbjvENDTDtu4RjsdvDMY1iiys4xnBYeo9JHjBa+rhdwdtww+0CrDf3NKPWaxkfVBIx04Gf0xObPqsp10zeT3FdfrJye3M9Zpl+jBHqB8B+88dyevHeR9lSSfHZZ7Si3Nf8S+YOB4CVw++1T2DYkWdY5ZF2nVI00WavMlUhCskCVBpKVSDXGahtIcRbVomyQNqR7hitgl7LRV0gGrjrYi9u0Nku1koLYOwytZmdjm0cVodDFEjVcnSoYSyM1WZiMLQ+DFY0jSVpJgEeELQlNPFKMZBaUZpZxSxoHnJNlkBmXIsjyyrFuNdzt4YH7w2m1SsnCescJyMbEbTtQekd3xgAnENtmAGP4dj7pw8k1XPdyszTDmiy9fF4jO09XowVrGenO/fj9xPLab09RxHoXBP5uoT0zMeBDvvxd2NsfGHD/ZWPsV3gnOZTMkGdzZIEvwSqwqyLdBC7S7jMoRCBotgJ9hFLI3YIM1SgTZYpqGmhYIldXmOJpe1pRHnOJRF3lzHbKRoU7xpRFdLHBFljpXimcJIEnEnStC1vGg+0SSFL4k3E12eDNko7ynFKkDrDBmSTKEylF9fUSuR1A+ER0+sIbB2OfZ65qBt/Eewjome2lBBHWM47czj57JWGc7A1A4LTw/6hBHeZ6Cw4RBnOx8eiec09ha0E/YXA/NmbdrEbHbGP1+Mnh9njN0QGWzAc5Lq062o6mFDRcNJDRWA0xnJAB5cGKQxWWVfokhpVgTLkMtYItYsbdTF3SFiGW0lVnTp0RMN1rGlM6dJyXVsy86dMwgTnedOjNQ2SOOdOkkqWlXadOiOB5i+o9Ft9sgEd06dOb6ifx2nMPSafNuw2JGT1R7U3ZZj2kn9JM6R9MnD2BzsNW86dO5qIGlwZ06TUrrLcU6dCHBUMOq7Tp01kFVNcWtpnTpeomP/Z"/>
          <p:cNvSpPr>
            <a:spLocks noChangeAspect="1" noChangeArrowheads="1"/>
          </p:cNvSpPr>
          <p:nvPr/>
        </p:nvSpPr>
        <p:spPr bwMode="auto">
          <a:xfrm>
            <a:off x="63500" y="-850900"/>
            <a:ext cx="1971675" cy="1752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6" name="AutoShape 4" descr="data:image/jpeg;base64,/9j/4AAQSkZJRgABAQAAAQABAAD/2wCEAAkGBhISEBUSEhISEBQVFQ8VFBUUEBAPDxUQFBAVFBQQFBQXHCYeFxkjGRQUHy8gIycpLCwsFR4xNTAqNSYrLCkBCQoKDgwOFw8PFCkYFBgpKSkpKSkpKSkpKSkpKSkpKSkpKSkpKSkpKSkpKSwpKSkpKSkpKSkpKSkpLCkpKSkpKf/AABEIALgAzwMBIgACEQEDEQH/xAAbAAACAwEBAQAAAAAAAAAAAAADBAECBQAGB//EAD8QAAICAQIBCAUKBQQDAQAAAAECAAMRBCESBRMxQVFxkaEiYYGxwQYUIzJCUmJy0eGCkrLC8ENTc6IzY3Qk/8QAGQEAAwEBAQAAAAAAAAAAAAAAAAECAwQF/8QAIxEBAQACAgIBBAMAAAAAAAAAAAECEQMhEjFBBCNRcSIyYf/aAAwDAQACEQMRAD8A+fo8OhgKk3jfDOeuapV4auyLAS3FEk6LMwoETpjqLJoWJleGSRLCTSDKxeyreOESmItgqKIQaeMKm3l7ZbEdoO/JfR8eo4Opq3z3I9dv9hhFb/8AFa3+9qkB7kRrD5sJHIbcNwYdVeq6P/neX1VXBotN/wCx9TZ7Aq1g+UxyvcV8M7R6fJcdbU6gD1kVlx5oJ6HkyvF2pXp5rTADb/ZqVfeWmZ8nyPndIPQbOE/lKMD741yLcbLtSR/q0azHe7rj3x59nDGqq4E06HbFCuR67XZ/cBNIvjgT7qDP5n9M+8eEDyvTzmrFa9lFY7MKgPukG4Na5/E2O7OB8JzztW2jVsjH8q+LZPulMy/F9GvrZj4YUf3QJaI05lq3gTLVmVJ0m0zIM4SCZNSE4i9kPYYuYKj53XXCcMmsQ+J3WpKtXBlI3YsXzKlITTriPBYlS8PzsKDAkM0Bz0o90jQG4pdTE+chKmhoHf8ATb1PSfYy2qT4gRbnJYt9HZ36b+uyKcZj0K9L8lgDc3/Dco/NYvAPfL/Kyvm/m1P+1p0B/Mzb/wBMB8ks84uM+lqNIvsAttb2YUSvynuNmrsPUpCDswqgHzzMNfcn4V8J+SgB1dRbGF43PsUqPNhGPkk3BqWz9mnUg/wgfERHQKUqvsHSFoQduXvVj5Vmb3yc5O49Vqc9Cm4H+K/J8gYZ33REV6orqb7enmxZj821S/HwgNMYPTZNVjkf+S1R7BxWHzZY3oauJ1HaVB7s5PlmYz0pp29IX7qqPbjJ8yZQrIWzLFu0k+Jl+qEK0IwlYkYhFG0E2plHaWaBtMRQN3g8yrPK8USo8TQsKVilN8I1s7rE1ZzFnaS9sWtsl4wxhbCc7M/noVbpdxGjfOyOPMV44ZGk6IZRDqYsGhFskg9pritduwIPzcEMMgjnD0/r0wL6QEF6ssoyWXZrUHaR9pfxAd4kVtmq71Cg+zngPjEBcQQQSCNwRkEH1HqlYqe8+QukyFfqFlz+r0aErHnY0xtWx56zPTzluf5z+09r8hQG0lTsFBc3k8KhQcWH0sDrPCJjaD5NtqNbqExhU4myTgBrVzUfWNyf4Zw3P7l/xeg9JyUG5N1NxyOFlK424io4Rn1Djz7JtclnmzqGxg2rfYM/cWpWz/M5jvK+nbT6J6kPo11BD63C5a32sRMti3FYr5JTk/p3yeIbnyx7Jlllvc/FFjM5oLVUo7LHPezBV8k849ydV9Zvuq3ifRHvgtUnpBd/RSpfaEBPmTHNNtWfxMB7FGf0j+EuSuXAkrLQ2hXm5PDLyDAKPFbWjFhiV5lw4AzygeDseQrQsN4Gq6G5yJrCz0bIVXssi72SzoZwqjmoYEKgMtzcsolWjaFhlkCdmSFwZfjgxvLiuRUmNI/0d/8AxofDUV/rETNLRVbWjtps/wCro/8AbFuZhMpFX0+o/IyzGgox1Vv4mxgffN3kjgDceAHBAYgYLVKvCAe3HEZ5/kZea0NSgfYrPj6Z98f5N1mHG+xyD7Vx8J4nLnrO2NI0uUKud+jxnjJBHqLjPkIHlTTI1lhVfr0CvIOxTis2HryYnotWTYwB3AcZ7B0E+GY0NTwsBvhKyQT90cZx37Q4s7r9nlXl9RZm2w/jfHcDiPdCJ/GfFgP7ZjaZ+s9/jNa4YIX7qoPbjJ8zOrSB0aWBgUMtxRaZiicZUNILx6JSwxLURxzE75eMVCLiQIVoMR5G8BLKZYJLCmd2x7Tze04LvGqa8xhdHM/I5iz+bgnSadmmxFbNOY5kLiVEqYytMuNLnqleSS9MdrWQmmjlOnMzyyVIvoKc2Y7UvX+ah8eYEA1fo59R900+T6MWp3keKOPjANRlcdoA90xuRvcWKVrVeoLWB1fVVRjyg9X6BFgGADv47fCW5RcgHG+CfIyLbRZUw3Honp6eID9hPJ5L2c9p5DPCHdulznuUnomrynfnTPg/VS857WKekfFseyef0FrWMqKekj2KBNjV7UWqOjm7APVxJxHx6ZXFeztec5N03OWKg6yPAbn3R97MuzdpOO7Ow8MRbkh+Fmf7qOR3nCj3w9I2E7kLgy3FIxJglPFOJkTsxbShmitzQ9hithmmNUA0qTJJlC0dVHmF5P8A8xDDQ5m1TpsxmvR+qF5WkxYul5PxHHowJqfNcdUpZRI81MW2mJ6hcDHXNu6nG8ybEy0uZJyIhY3UktzEPXXK8megl0+8brqxCJTtCLVMrkYuiX6Svq9NPNsfGL1af0lBHWg/7DMP0Du6O8biNFB85HVm1GHczBvjM7T227enO25/pIMFylQUQsOriB7u3zEHdnbHaTjtJPRDfOuNCD93o9k4cjivJOnFSlyfSZRn1Ajo8DGtWGNFr52ZXPQegoFXwxMnQXG2wL1dLdmBtieg5SrPzN37RWvD2YYfAzTi7oyeb0y4qY/eZV9ijiPvWFqeVuXC1r+Ese92z7gJVDOyJNcU4GB4oVIqipkEyZVoQBO0VteGcxK4zSFUF5QtB5kNKXG3o9LHRphL6erEbCTkt22Jvp9uiAOnmkUi9iwhsLlGvAmLze83tfUWMzzpDNfLSciyUw1emyY3Xpo5p9FJuSS9emhTppoV6WS1EjyJlNpo2unPFW3T6NXivo/CM/N41XR6C/h4vDOYWloHTsPRH4s/r8ZTljTFK+MbkZDevqz7pNumbAx08Qx2ZYkjPjLPqSUKP90jy/acuSoT5KVaq8npbdvDomvqbC+m4T0syDxYfv4TC5NHO2AfZXdvgPbPRNuR2K1XkLHx4cMvj9hiazexsdAOB+Vdh7oLhjBqlDOyBRRDKs5E3hFMKmxXglWEZ4ZRkEULxZ1yxC3M2La4o+mmko8dssrOCmPNppU0wtX4vTVxpBF0EOpnMdWdIvZXGw2ZVkhDlZj6aKWaXfom21UGaIthmVaaOV0Q60RhKIUaLGr1SOCPmuUamKHonzUIle2P86IdK5fhx/nZvK2VjHq1IwOnIPmuP0k8raf0GZdyuWHrU7485R9LxHA2+kx6x6XTLc6y+i+D0jPURObK6KFOTcVVjtO57ztN5B9Dv07tj1MCo9xnmOSl47cH6qbnsyNh/nqnq691O33err+sf6hK4vYZj0wFlE0bK4F0nXtfiQVYVUl3SWSNPi5UnMkJwzisel6KukEa44ywJWUNEbUgXEddIrYkD03FluKD4pHHMGXRhLIZTEw0OjxaIZRmXFcrWYUCRVRASXCwqrKtL0qRGJV5fEq0elB4kqJzGcjbjvENDTDtu4RjsdvDMY1iiys4xnBYeo9JHjBa+rhdwdtww+0CrDf3NKPWaxkfVBIx04Gf0xObPqsp10zeT3FdfrJye3M9Zpl+jBHqB8B+88dyevHeR9lSSfHZZ7Si3Nf8S+YOB4CVw++1T2DYkWdY5ZF2nVI00WavMlUhCskCVBpKVSDXGahtIcRbVomyQNqR7hitgl7LRV0gGrjrYi9u0Nku1koLYOwytZmdjm0cVodDFEjVcnSoYSyM1WZiMLQ+DFY0jSVpJgEeELQlNPFKMZBaUZpZxSxoHnJNlkBmXIsjyyrFuNdzt4YH7w2m1SsnCescJyMbEbTtQekd3xgAnENtmAGP4dj7pw8k1XPdyszTDmiy9fF4jO09XowVrGenO/fj9xPLab09RxHoXBP5uoT0zMeBDvvxd2NsfGHD/ZWPsV3gnOZTMkGdzZIEvwSqwqyLdBC7S7jMoRCBotgJ9hFLI3YIM1SgTZYpqGmhYIldXmOJpe1pRHnOJRF3lzHbKRoU7xpRFdLHBFljpXimcJIEnEnStC1vGg+0SSFL4k3E12eDNko7ynFKkDrDBmSTKEylF9fUSuR1A+ER0+sIbB2OfZ65qBt/Eewjome2lBBHWM47czj57JWGc7A1A4LTw/6hBHeZ6Cw4RBnOx8eiec09ha0E/YXA/NmbdrEbHbGP1+Mnh9njN0QGWzAc5Lq062o6mFDRcNJDRWA0xnJAB5cGKQxWWVfokhpVgTLkMtYItYsbdTF3SFiGW0lVnTp0RMN1rGlM6dJyXVsy86dMwgTnedOjNQ2SOOdOkkqWlXadOiOB5i+o9Ft9sgEd06dOb6ifx2nMPSafNuw2JGT1R7U3ZZj2kn9JM6R9MnD2BzsNW86dO5qIGlwZ06TUrrLcU6dCHBUMOq7Tp01kFVNcWtpnTpeomP/Z"/>
          <p:cNvSpPr>
            <a:spLocks noChangeAspect="1" noChangeArrowheads="1"/>
          </p:cNvSpPr>
          <p:nvPr/>
        </p:nvSpPr>
        <p:spPr bwMode="auto">
          <a:xfrm>
            <a:off x="215900" y="-698500"/>
            <a:ext cx="1971675" cy="1752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7" name="AutoShape 6" descr="data:image/jpeg;base64,/9j/4AAQSkZJRgABAQAAAQABAAD/2wCEAAkGBhISEBUSEhISEBQVFQ8VFBUUEBAPDxUQFBAVFBQQFBQXHCYeFxkjGRQUHy8gIycpLCwsFR4xNTAqNSYrLCkBCQoKDgwOFw8PFCkYFBgpKSkpKSkpKSkpKSkpKSkpKSkpKSkpKSkpKSkpKSwpKSkpKSkpKSkpKSkpLCkpKSkpKf/AABEIALgAzwMBIgACEQEDEQH/xAAbAAACAwEBAQAAAAAAAAAAAAADBAECBQAGB//EAD8QAAICAQIBCAUKBQQDAQAAAAECAAMRBCESBRMxQVFxkaEiYYGxwQYUIzJCUmJy0eGCkrLC8ENTc6IzY3Qk/8QAGQEAAwEBAQAAAAAAAAAAAAAAAAECAwQF/8QAIxEBAQACAgIBBAMAAAAAAAAAAAECEQMhEjFBBCNRcSIyYf/aAAwDAQACEQMRAD8A+fo8OhgKk3jfDOeuapV4auyLAS3FEk6LMwoETpjqLJoWJleGSRLCTSDKxeyreOESmItgqKIQaeMKm3l7ZbEdoO/JfR8eo4Opq3z3I9dv9hhFb/8AFa3+9qkB7kRrD5sJHIbcNwYdVeq6P/neX1VXBotN/wCx9TZ7Aq1g+UxyvcV8M7R6fJcdbU6gD1kVlx5oJ6HkyvF2pXp5rTADb/ZqVfeWmZ8nyPndIPQbOE/lKMD741yLcbLtSR/q0azHe7rj3x59nDGqq4E06HbFCuR67XZ/cBNIvjgT7qDP5n9M+8eEDyvTzmrFa9lFY7MKgPukG4Na5/E2O7OB8JzztW2jVsjH8q+LZPulMy/F9GvrZj4YUf3QJaI05lq3gTLVmVJ0m0zIM4SCZNSE4i9kPYYuYKj53XXCcMmsQ+J3WpKtXBlI3YsXzKlITTriPBYlS8PzsKDAkM0Bz0o90jQG4pdTE+chKmhoHf8ATb1PSfYy2qT4gRbnJYt9HZ36b+uyKcZj0K9L8lgDc3/Dco/NYvAPfL/Kyvm/m1P+1p0B/Mzb/wBMB8ks84uM+lqNIvsAttb2YUSvynuNmrsPUpCDswqgHzzMNfcn4V8J+SgB1dRbGF43PsUqPNhGPkk3BqWz9mnUg/wgfERHQKUqvsHSFoQduXvVj5Vmb3yc5O49Vqc9Cm4H+K/J8gYZ33REV6orqb7enmxZj821S/HwgNMYPTZNVjkf+S1R7BxWHzZY3oauJ1HaVB7s5PlmYz0pp29IX7qqPbjJ8yZQrIWzLFu0k+Jl+qEK0IwlYkYhFG0E2plHaWaBtMRQN3g8yrPK8USo8TQsKVilN8I1s7rE1ZzFnaS9sWtsl4wxhbCc7M/noVbpdxGjfOyOPMV44ZGk6IZRDqYsGhFskg9pritduwIPzcEMMgjnD0/r0wL6QEF6ssoyWXZrUHaR9pfxAd4kVtmq71Cg+zngPjEBcQQQSCNwRkEH1HqlYqe8+QukyFfqFlz+r0aErHnY0xtWx56zPTzluf5z+09r8hQG0lTsFBc3k8KhQcWH0sDrPCJjaD5NtqNbqExhU4myTgBrVzUfWNyf4Zw3P7l/xeg9JyUG5N1NxyOFlK424io4Rn1Djz7JtclnmzqGxg2rfYM/cWpWz/M5jvK+nbT6J6kPo11BD63C5a32sRMti3FYr5JTk/p3yeIbnyx7Jlllvc/FFjM5oLVUo7LHPezBV8k849ydV9Zvuq3ifRHvgtUnpBd/RSpfaEBPmTHNNtWfxMB7FGf0j+EuSuXAkrLQ2hXm5PDLyDAKPFbWjFhiV5lw4AzygeDseQrQsN4Gq6G5yJrCz0bIVXssi72SzoZwqjmoYEKgMtzcsolWjaFhlkCdmSFwZfjgxvLiuRUmNI/0d/8AxofDUV/rETNLRVbWjtps/wCro/8AbFuZhMpFX0+o/IyzGgox1Vv4mxgffN3kjgDceAHBAYgYLVKvCAe3HEZ5/kZea0NSgfYrPj6Z98f5N1mHG+xyD7Vx8J4nLnrO2NI0uUKud+jxnjJBHqLjPkIHlTTI1lhVfr0CvIOxTis2HryYnotWTYwB3AcZ7B0E+GY0NTwsBvhKyQT90cZx37Q4s7r9nlXl9RZm2w/jfHcDiPdCJ/GfFgP7ZjaZ+s9/jNa4YIX7qoPbjJ8zOrSB0aWBgUMtxRaZiicZUNILx6JSwxLURxzE75eMVCLiQIVoMR5G8BLKZYJLCmd2x7Tze04LvGqa8xhdHM/I5iz+bgnSadmmxFbNOY5kLiVEqYytMuNLnqleSS9MdrWQmmjlOnMzyyVIvoKc2Y7UvX+ah8eYEA1fo59R900+T6MWp3keKOPjANRlcdoA90xuRvcWKVrVeoLWB1fVVRjyg9X6BFgGADv47fCW5RcgHG+CfIyLbRZUw3Honp6eID9hPJ5L2c9p5DPCHdulznuUnomrynfnTPg/VS857WKekfFseyef0FrWMqKekj2KBNjV7UWqOjm7APVxJxHx6ZXFeztec5N03OWKg6yPAbn3R97MuzdpOO7Ow8MRbkh+Fmf7qOR3nCj3w9I2E7kLgy3FIxJglPFOJkTsxbShmitzQ9hithmmNUA0qTJJlC0dVHmF5P8A8xDDQ5m1TpsxmvR+qF5WkxYul5PxHHowJqfNcdUpZRI81MW2mJ6hcDHXNu6nG8ybEy0uZJyIhY3UktzEPXXK8megl0+8brqxCJTtCLVMrkYuiX6Svq9NPNsfGL1af0lBHWg/7DMP0Du6O8biNFB85HVm1GHczBvjM7T227enO25/pIMFylQUQsOriB7u3zEHdnbHaTjtJPRDfOuNCD93o9k4cjivJOnFSlyfSZRn1Ajo8DGtWGNFr52ZXPQegoFXwxMnQXG2wL1dLdmBtieg5SrPzN37RWvD2YYfAzTi7oyeb0y4qY/eZV9ijiPvWFqeVuXC1r+Ese92z7gJVDOyJNcU4GB4oVIqipkEyZVoQBO0VteGcxK4zSFUF5QtB5kNKXG3o9LHRphL6erEbCTkt22Jvp9uiAOnmkUi9iwhsLlGvAmLze83tfUWMzzpDNfLSciyUw1emyY3Xpo5p9FJuSS9emhTppoV6WS1EjyJlNpo2unPFW3T6NXivo/CM/N41XR6C/h4vDOYWloHTsPRH4s/r8ZTljTFK+MbkZDevqz7pNumbAx08Qx2ZYkjPjLPqSUKP90jy/acuSoT5KVaq8npbdvDomvqbC+m4T0syDxYfv4TC5NHO2AfZXdvgPbPRNuR2K1XkLHx4cMvj9hiazexsdAOB+Vdh7oLhjBqlDOyBRRDKs5E3hFMKmxXglWEZ4ZRkEULxZ1yxC3M2La4o+mmko8dssrOCmPNppU0wtX4vTVxpBF0EOpnMdWdIvZXGw2ZVkhDlZj6aKWaXfom21UGaIthmVaaOV0Q60RhKIUaLGr1SOCPmuUamKHonzUIle2P86IdK5fhx/nZvK2VjHq1IwOnIPmuP0k8raf0GZdyuWHrU7485R9LxHA2+kx6x6XTLc6y+i+D0jPURObK6KFOTcVVjtO57ztN5B9Dv07tj1MCo9xnmOSl47cH6qbnsyNh/nqnq691O33err+sf6hK4vYZj0wFlE0bK4F0nXtfiQVYVUl3SWSNPi5UnMkJwzisel6KukEa44ywJWUNEbUgXEddIrYkD03FluKD4pHHMGXRhLIZTEw0OjxaIZRmXFcrWYUCRVRASXCwqrKtL0qRGJV5fEq0elB4kqJzGcjbjvENDTDtu4RjsdvDMY1iiys4xnBYeo9JHjBa+rhdwdtww+0CrDf3NKPWaxkfVBIx04Gf0xObPqsp10zeT3FdfrJye3M9Zpl+jBHqB8B+88dyevHeR9lSSfHZZ7Si3Nf8S+YOB4CVw++1T2DYkWdY5ZF2nVI00WavMlUhCskCVBpKVSDXGahtIcRbVomyQNqR7hitgl7LRV0gGrjrYi9u0Nku1koLYOwytZmdjm0cVodDFEjVcnSoYSyM1WZiMLQ+DFY0jSVpJgEeELQlNPFKMZBaUZpZxSxoHnJNlkBmXIsjyyrFuNdzt4YH7w2m1SsnCescJyMbEbTtQekd3xgAnENtmAGP4dj7pw8k1XPdyszTDmiy9fF4jO09XowVrGenO/fj9xPLab09RxHoXBP5uoT0zMeBDvvxd2NsfGHD/ZWPsV3gnOZTMkGdzZIEvwSqwqyLdBC7S7jMoRCBotgJ9hFLI3YIM1SgTZYpqGmhYIldXmOJpe1pRHnOJRF3lzHbKRoU7xpRFdLHBFljpXimcJIEnEnStC1vGg+0SSFL4k3E12eDNko7ynFKkDrDBmSTKEylF9fUSuR1A+ER0+sIbB2OfZ65qBt/Eewjome2lBBHWM47czj57JWGc7A1A4LTw/6hBHeZ6Cw4RBnOx8eiec09ha0E/YXA/NmbdrEbHbGP1+Mnh9njN0QGWzAc5Lq062o6mFDRcNJDRWA0xnJAB5cGKQxWWVfokhpVgTLkMtYItYsbdTF3SFiGW0lVnTp0RMN1rGlM6dJyXVsy86dMwgTnedOjNQ2SOOdOkkqWlXadOiOB5i+o9Ft9sgEd06dOb6ifx2nMPSafNuw2JGT1R7U3ZZj2kn9JM6R9MnD2BzsNW86dO5qIGlwZ06TUrrLcU6dCHBUMOq7Tp01kFVNcWtpnTpeomP/Z"/>
          <p:cNvSpPr>
            <a:spLocks noChangeAspect="1" noChangeArrowheads="1"/>
          </p:cNvSpPr>
          <p:nvPr/>
        </p:nvSpPr>
        <p:spPr bwMode="auto">
          <a:xfrm>
            <a:off x="368300" y="-546100"/>
            <a:ext cx="1971675" cy="1752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8" name="Rechthoek 7"/>
          <p:cNvSpPr/>
          <p:nvPr/>
        </p:nvSpPr>
        <p:spPr>
          <a:xfrm>
            <a:off x="1049337" y="2158613"/>
            <a:ext cx="7339087" cy="4893647"/>
          </a:xfrm>
          <a:prstGeom prst="rect">
            <a:avLst/>
          </a:prstGeom>
        </p:spPr>
        <p:txBody>
          <a:bodyPr wrap="square">
            <a:spAutoFit/>
          </a:bodyPr>
          <a:lstStyle/>
          <a:p>
            <a:r>
              <a:rPr lang="en-US" sz="2800" b="1" i="1" dirty="0" err="1" smtClean="0">
                <a:latin typeface="Times New Roman" panose="02020603050405020304" pitchFamily="18" charset="0"/>
                <a:cs typeface="Times New Roman" panose="02020603050405020304" pitchFamily="18" charset="0"/>
              </a:rPr>
              <a:t>Glutenallergie</a:t>
            </a:r>
            <a:r>
              <a:rPr lang="en-US" sz="3600" dirty="0" smtClean="0"/>
              <a:t/>
            </a:r>
            <a:br>
              <a:rPr lang="en-US" sz="3600" dirty="0" smtClean="0"/>
            </a:br>
            <a:endParaRPr lang="en-US" sz="3600" dirty="0" smtClean="0"/>
          </a:p>
          <a:p>
            <a:pPr marL="571500" indent="-571500">
              <a:buFont typeface="Arial" panose="020B0604020202020204" pitchFamily="34" charset="0"/>
              <a:buChar char="•"/>
            </a:pPr>
            <a:r>
              <a:rPr lang="en-US" sz="2800" dirty="0" err="1" smtClean="0">
                <a:latin typeface="Times New Roman" panose="02020603050405020304" pitchFamily="18" charset="0"/>
                <a:cs typeface="Times New Roman" panose="02020603050405020304" pitchFamily="18" charset="0"/>
              </a:rPr>
              <a:t>Gliadine</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maakt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een</a:t>
            </a:r>
            <a:r>
              <a:rPr lang="en-US" sz="2800" dirty="0" smtClean="0">
                <a:latin typeface="Times New Roman" panose="02020603050405020304" pitchFamily="18" charset="0"/>
                <a:cs typeface="Times New Roman" panose="02020603050405020304" pitchFamily="18" charset="0"/>
              </a:rPr>
              <a:t> anti-</a:t>
            </a:r>
            <a:r>
              <a:rPr lang="en-US" sz="2800" dirty="0" err="1" smtClean="0">
                <a:latin typeface="Times New Roman" panose="02020603050405020304" pitchFamily="18" charset="0"/>
                <a:cs typeface="Times New Roman" panose="02020603050405020304" pitchFamily="18" charset="0"/>
              </a:rPr>
              <a:t>stof</a:t>
            </a:r>
            <a:r>
              <a:rPr lang="en-US" sz="2800" dirty="0" smtClean="0">
                <a:latin typeface="Times New Roman" panose="02020603050405020304" pitchFamily="18" charset="0"/>
                <a:cs typeface="Times New Roman" panose="02020603050405020304" pitchFamily="18" charset="0"/>
              </a:rPr>
              <a:t> in het </a:t>
            </a:r>
            <a:r>
              <a:rPr lang="en-US" sz="2800" dirty="0" err="1" smtClean="0">
                <a:latin typeface="Times New Roman" panose="02020603050405020304" pitchFamily="18" charset="0"/>
                <a:cs typeface="Times New Roman" panose="02020603050405020304" pitchFamily="18" charset="0"/>
              </a:rPr>
              <a:t>menselijk</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lichaam</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aan</a:t>
            </a:r>
            <a:r>
              <a:rPr lang="en-US" sz="2800" dirty="0" smtClean="0">
                <a:latin typeface="Times New Roman" panose="02020603050405020304" pitchFamily="18" charset="0"/>
                <a:cs typeface="Times New Roman" panose="02020603050405020304" pitchFamily="18" charset="0"/>
              </a:rPr>
              <a:t>.</a:t>
            </a:r>
            <a:br>
              <a:rPr lang="en-US" sz="2800" dirty="0" smtClean="0">
                <a:latin typeface="Times New Roman" panose="02020603050405020304" pitchFamily="18" charset="0"/>
                <a:cs typeface="Times New Roman" panose="02020603050405020304" pitchFamily="18" charset="0"/>
              </a:rPr>
            </a:br>
            <a:endParaRPr lang="en-US" sz="2800" dirty="0" smtClean="0">
              <a:latin typeface="Times New Roman" panose="02020603050405020304" pitchFamily="18" charset="0"/>
              <a:cs typeface="Times New Roman" panose="02020603050405020304" pitchFamily="18" charset="0"/>
            </a:endParaRPr>
          </a:p>
          <a:p>
            <a:pPr marL="571500" indent="-571500">
              <a:buFont typeface="Arial" panose="020B0604020202020204" pitchFamily="34" charset="0"/>
              <a:buChar char="•"/>
            </a:pPr>
            <a:r>
              <a:rPr lang="en-US" sz="2800" dirty="0" err="1" smtClean="0">
                <a:latin typeface="Times New Roman" panose="02020603050405020304" pitchFamily="18" charset="0"/>
                <a:cs typeface="Times New Roman" panose="02020603050405020304" pitchFamily="18" charset="0"/>
              </a:rPr>
              <a:t>Deze</a:t>
            </a:r>
            <a:r>
              <a:rPr lang="en-US" sz="2800" dirty="0" smtClean="0">
                <a:latin typeface="Times New Roman" panose="02020603050405020304" pitchFamily="18" charset="0"/>
                <a:cs typeface="Times New Roman" panose="02020603050405020304" pitchFamily="18" charset="0"/>
              </a:rPr>
              <a:t> anti-</a:t>
            </a:r>
            <a:r>
              <a:rPr lang="en-US" sz="2800" dirty="0" err="1" smtClean="0">
                <a:latin typeface="Times New Roman" panose="02020603050405020304" pitchFamily="18" charset="0"/>
                <a:cs typeface="Times New Roman" panose="02020603050405020304" pitchFamily="18" charset="0"/>
              </a:rPr>
              <a:t>stof</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veroorzaakt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bij</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mensen</a:t>
            </a:r>
            <a:r>
              <a:rPr lang="en-US" sz="2800" dirty="0" smtClean="0">
                <a:latin typeface="Times New Roman" panose="02020603050405020304" pitchFamily="18" charset="0"/>
                <a:cs typeface="Times New Roman" panose="02020603050405020304" pitchFamily="18" charset="0"/>
              </a:rPr>
              <a:t> met </a:t>
            </a:r>
            <a:r>
              <a:rPr lang="en-US" sz="2800" dirty="0" err="1" smtClean="0">
                <a:latin typeface="Times New Roman" panose="02020603050405020304" pitchFamily="18" charset="0"/>
                <a:cs typeface="Times New Roman" panose="02020603050405020304" pitchFamily="18" charset="0"/>
              </a:rPr>
              <a:t>een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intolerantie</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voor</a:t>
            </a:r>
            <a:r>
              <a:rPr lang="en-US" sz="2800" dirty="0" smtClean="0">
                <a:latin typeface="Times New Roman" panose="02020603050405020304" pitchFamily="18" charset="0"/>
                <a:cs typeface="Times New Roman" panose="02020603050405020304" pitchFamily="18" charset="0"/>
              </a:rPr>
              <a:t> gluten (</a:t>
            </a:r>
            <a:r>
              <a:rPr lang="en-US" sz="2800" i="1" dirty="0" err="1" smtClean="0">
                <a:latin typeface="Times New Roman" panose="02020603050405020304" pitchFamily="18" charset="0"/>
                <a:cs typeface="Times New Roman" panose="02020603050405020304" pitchFamily="18" charset="0"/>
              </a:rPr>
              <a:t>coeliakie</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een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hevige</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reactie</a:t>
            </a:r>
            <a:r>
              <a:rPr lang="en-US" sz="2800" dirty="0" smtClean="0">
                <a:latin typeface="Times New Roman" panose="02020603050405020304" pitchFamily="18" charset="0"/>
                <a:cs typeface="Times New Roman" panose="02020603050405020304" pitchFamily="18" charset="0"/>
              </a:rPr>
              <a:t>.</a:t>
            </a:r>
          </a:p>
          <a:p>
            <a:r>
              <a:rPr lang="en-US" sz="2400" dirty="0" smtClean="0"/>
              <a:t/>
            </a:r>
            <a:br>
              <a:rPr lang="en-US" sz="2400" dirty="0" smtClean="0"/>
            </a:br>
            <a:r>
              <a:rPr lang="en-US" sz="2400" dirty="0" smtClean="0"/>
              <a:t/>
            </a:r>
            <a:br>
              <a:rPr lang="en-US" sz="2400" dirty="0" smtClean="0"/>
            </a:br>
            <a:endParaRPr lang="nl-NL" sz="2400" dirty="0"/>
          </a:p>
        </p:txBody>
      </p:sp>
      <p:sp>
        <p:nvSpPr>
          <p:cNvPr id="9" name="Tijdelijke aanduiding voor dianummer 8"/>
          <p:cNvSpPr>
            <a:spLocks noGrp="1"/>
          </p:cNvSpPr>
          <p:nvPr>
            <p:ph type="sldNum" sz="quarter" idx="12"/>
          </p:nvPr>
        </p:nvSpPr>
        <p:spPr/>
        <p:txBody>
          <a:bodyPr/>
          <a:lstStyle/>
          <a:p>
            <a:fld id="{2417DDE6-8BAB-45BA-8E40-63FF49852677}" type="slidenum">
              <a:rPr lang="nl-NL" smtClean="0"/>
              <a:t>13</a:t>
            </a:fld>
            <a:endParaRPr lang="nl-NL"/>
          </a:p>
        </p:txBody>
      </p:sp>
      <p:sp>
        <p:nvSpPr>
          <p:cNvPr id="10" name="Tijdelijke aanduiding voor voettekst 9"/>
          <p:cNvSpPr>
            <a:spLocks noGrp="1"/>
          </p:cNvSpPr>
          <p:nvPr>
            <p:ph type="ftr" sz="quarter" idx="11"/>
          </p:nvPr>
        </p:nvSpPr>
        <p:spPr/>
        <p:txBody>
          <a:bodyPr/>
          <a:lstStyle/>
          <a:p>
            <a:r>
              <a:rPr lang="nl-NL" smtClean="0"/>
              <a:t>Molen De Windhond, Soest, 2014            (Henk Rutgers, Jan Vermeulen)</a:t>
            </a:r>
            <a:endParaRPr lang="nl-NL"/>
          </a:p>
        </p:txBody>
      </p:sp>
    </p:spTree>
    <p:extLst>
      <p:ext uri="{BB962C8B-B14F-4D97-AF65-F5344CB8AC3E}">
        <p14:creationId xmlns:p14="http://schemas.microsoft.com/office/powerpoint/2010/main" val="13337549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498178"/>
          </a:xfrm>
        </p:spPr>
        <p:txBody>
          <a:bodyPr/>
          <a:lstStyle/>
          <a:p>
            <a:r>
              <a:rPr lang="nl-NL" dirty="0" smtClean="0">
                <a:latin typeface="Times New Roman" panose="02020603050405020304" pitchFamily="18" charset="0"/>
                <a:cs typeface="Times New Roman" panose="02020603050405020304" pitchFamily="18" charset="0"/>
              </a:rPr>
              <a:t>Van </a:t>
            </a:r>
            <a:r>
              <a:rPr lang="nl-NL" dirty="0" smtClean="0">
                <a:latin typeface="Times New Roman" panose="02020603050405020304" pitchFamily="18" charset="0"/>
                <a:cs typeface="Times New Roman" panose="02020603050405020304" pitchFamily="18" charset="0"/>
              </a:rPr>
              <a:t>Graan </a:t>
            </a:r>
            <a:r>
              <a:rPr lang="nl-NL" dirty="0" smtClean="0">
                <a:latin typeface="Times New Roman" panose="02020603050405020304" pitchFamily="18" charset="0"/>
                <a:cs typeface="Times New Roman" panose="02020603050405020304" pitchFamily="18" charset="0"/>
              </a:rPr>
              <a:t>tot </a:t>
            </a:r>
            <a:r>
              <a:rPr lang="nl-NL" dirty="0" smtClean="0">
                <a:latin typeface="Times New Roman" panose="02020603050405020304" pitchFamily="18" charset="0"/>
                <a:cs typeface="Times New Roman" panose="02020603050405020304" pitchFamily="18" charset="0"/>
              </a:rPr>
              <a:t>Brood</a:t>
            </a:r>
            <a:r>
              <a:rPr lang="nl-NL" dirty="0" smtClean="0"/>
              <a:t/>
            </a:r>
            <a:br>
              <a:rPr lang="nl-NL" dirty="0" smtClean="0"/>
            </a:br>
            <a:r>
              <a:rPr lang="nl-NL" sz="3200" dirty="0" smtClean="0">
                <a:latin typeface="Times New Roman" panose="02020603050405020304" pitchFamily="18" charset="0"/>
                <a:cs typeface="Times New Roman" panose="02020603050405020304" pitchFamily="18" charset="0"/>
              </a:rPr>
              <a:t>Bouw van tarwe-eiwit</a:t>
            </a:r>
            <a:endParaRPr lang="nl-NL" sz="3200" dirty="0">
              <a:latin typeface="Times New Roman" panose="02020603050405020304" pitchFamily="18" charset="0"/>
              <a:cs typeface="Times New Roman" panose="02020603050405020304" pitchFamily="18" charset="0"/>
            </a:endParaRPr>
          </a:p>
        </p:txBody>
      </p:sp>
      <p:sp>
        <p:nvSpPr>
          <p:cNvPr id="3" name="Tijdelijke aanduiding voor inhoud 2"/>
          <p:cNvSpPr>
            <a:spLocks noGrp="1"/>
          </p:cNvSpPr>
          <p:nvPr>
            <p:ph idx="1"/>
          </p:nvPr>
        </p:nvSpPr>
        <p:spPr/>
        <p:txBody>
          <a:bodyPr/>
          <a:lstStyle/>
          <a:p>
            <a:pPr marL="0" indent="0">
              <a:buNone/>
            </a:pPr>
            <a:r>
              <a:rPr lang="nl-NL" dirty="0">
                <a:latin typeface="Times New Roman" panose="02020603050405020304" pitchFamily="18" charset="0"/>
                <a:cs typeface="Times New Roman" panose="02020603050405020304" pitchFamily="18" charset="0"/>
              </a:rPr>
              <a:t> </a:t>
            </a:r>
            <a:r>
              <a:rPr lang="nl-NL" dirty="0" smtClean="0">
                <a:latin typeface="Times New Roman" panose="02020603050405020304" pitchFamily="18" charset="0"/>
                <a:cs typeface="Times New Roman" panose="02020603050405020304" pitchFamily="18" charset="0"/>
              </a:rPr>
              <a:t>  De eiwitkwantiteit</a:t>
            </a:r>
          </a:p>
          <a:p>
            <a:r>
              <a:rPr lang="nl-NL" sz="2000" dirty="0" smtClean="0">
                <a:latin typeface="Times New Roman" panose="02020603050405020304" pitchFamily="18" charset="0"/>
                <a:cs typeface="Times New Roman" panose="02020603050405020304" pitchFamily="18" charset="0"/>
              </a:rPr>
              <a:t>Het eiwitpercentage van een tarwe varieert tussen de 9 en 16%; een gewone bloem bevat ca. 12-14%. </a:t>
            </a:r>
          </a:p>
          <a:p>
            <a:r>
              <a:rPr lang="nl-NL" sz="2000" dirty="0" smtClean="0">
                <a:latin typeface="Times New Roman" panose="02020603050405020304" pitchFamily="18" charset="0"/>
                <a:cs typeface="Times New Roman" panose="02020603050405020304" pitchFamily="18" charset="0"/>
              </a:rPr>
              <a:t>De hoeveelheid wordt bepaald door ras, klimaat, bodemgesteldheid en bemesting. De hoeveelheid is niet bepalend voor de eiwitkwaliteit</a:t>
            </a:r>
            <a:r>
              <a:rPr lang="nl-NL" sz="2000" dirty="0" smtClean="0"/>
              <a:t>.</a:t>
            </a:r>
          </a:p>
          <a:p>
            <a:pPr marL="0" indent="0">
              <a:buNone/>
            </a:pPr>
            <a:endParaRPr lang="nl-NL" sz="2000" dirty="0" smtClean="0"/>
          </a:p>
          <a:p>
            <a:pPr marL="0" lvl="0" indent="0">
              <a:buNone/>
            </a:pPr>
            <a:r>
              <a:rPr lang="nl-NL" dirty="0" smtClean="0">
                <a:solidFill>
                  <a:prstClr val="black"/>
                </a:solidFill>
                <a:latin typeface="Times New Roman" panose="02020603050405020304" pitchFamily="18" charset="0"/>
                <a:cs typeface="Times New Roman" panose="02020603050405020304" pitchFamily="18" charset="0"/>
              </a:rPr>
              <a:t>   De eiwitkwaliteit</a:t>
            </a:r>
          </a:p>
          <a:p>
            <a:r>
              <a:rPr lang="nl-NL" sz="2000" dirty="0" smtClean="0">
                <a:solidFill>
                  <a:prstClr val="black"/>
                </a:solidFill>
                <a:latin typeface="Times New Roman" panose="02020603050405020304" pitchFamily="18" charset="0"/>
                <a:cs typeface="Times New Roman" panose="02020603050405020304" pitchFamily="18" charset="0"/>
              </a:rPr>
              <a:t>Deze wordt bepaald door de kwaliteit van de onoplosbare eiwitten.</a:t>
            </a:r>
          </a:p>
          <a:p>
            <a:r>
              <a:rPr lang="nl-NL" sz="2000" dirty="0" smtClean="0">
                <a:solidFill>
                  <a:prstClr val="black"/>
                </a:solidFill>
                <a:latin typeface="Times New Roman" panose="02020603050405020304" pitchFamily="18" charset="0"/>
                <a:cs typeface="Times New Roman" panose="02020603050405020304" pitchFamily="18" charset="0"/>
              </a:rPr>
              <a:t>De bakker vertaalt de bloemkwaliteit naar het gedrag van het deeg tijdens het verwerken en het volume van het eindproduct. Het vermogen van het glutennetwerk om de gaskernen vast te houden zorgt voor het uiteindelijke volume van het product.</a:t>
            </a:r>
            <a:endParaRPr lang="nl-NL" sz="2000" dirty="0">
              <a:solidFill>
                <a:prstClr val="black"/>
              </a:solidFill>
              <a:latin typeface="Times New Roman" panose="02020603050405020304" pitchFamily="18" charset="0"/>
              <a:cs typeface="Times New Roman" panose="02020603050405020304" pitchFamily="18" charset="0"/>
            </a:endParaRPr>
          </a:p>
          <a:p>
            <a:pPr marL="0" indent="0">
              <a:buNone/>
            </a:pPr>
            <a:endParaRPr lang="nl-NL" sz="2000" dirty="0">
              <a:latin typeface="Times New Roman" panose="02020603050405020304" pitchFamily="18" charset="0"/>
              <a:cs typeface="Times New Roman" panose="02020603050405020304" pitchFamily="18" charset="0"/>
            </a:endParaRPr>
          </a:p>
        </p:txBody>
      </p:sp>
      <p:sp>
        <p:nvSpPr>
          <p:cNvPr id="4" name="Tijdelijke aanduiding voor dianummer 3"/>
          <p:cNvSpPr>
            <a:spLocks noGrp="1"/>
          </p:cNvSpPr>
          <p:nvPr>
            <p:ph type="sldNum" sz="quarter" idx="12"/>
          </p:nvPr>
        </p:nvSpPr>
        <p:spPr/>
        <p:txBody>
          <a:bodyPr/>
          <a:lstStyle/>
          <a:p>
            <a:fld id="{2417DDE6-8BAB-45BA-8E40-63FF49852677}" type="slidenum">
              <a:rPr lang="nl-NL" smtClean="0"/>
              <a:t>14</a:t>
            </a:fld>
            <a:endParaRPr lang="nl-NL"/>
          </a:p>
        </p:txBody>
      </p:sp>
      <p:sp>
        <p:nvSpPr>
          <p:cNvPr id="5" name="Tijdelijke aanduiding voor voettekst 4"/>
          <p:cNvSpPr>
            <a:spLocks noGrp="1"/>
          </p:cNvSpPr>
          <p:nvPr>
            <p:ph type="ftr" sz="quarter" idx="11"/>
          </p:nvPr>
        </p:nvSpPr>
        <p:spPr/>
        <p:txBody>
          <a:bodyPr/>
          <a:lstStyle/>
          <a:p>
            <a:r>
              <a:rPr lang="nl-NL" smtClean="0"/>
              <a:t>Molen De Windhond, Soest, 2014            (Henk Rutgers, Jan Vermeulen)</a:t>
            </a:r>
            <a:endParaRPr lang="nl-NL"/>
          </a:p>
        </p:txBody>
      </p:sp>
    </p:spTree>
    <p:extLst>
      <p:ext uri="{BB962C8B-B14F-4D97-AF65-F5344CB8AC3E}">
        <p14:creationId xmlns:p14="http://schemas.microsoft.com/office/powerpoint/2010/main" val="32866707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210146"/>
          </a:xfrm>
        </p:spPr>
        <p:txBody>
          <a:bodyPr>
            <a:normAutofit fontScale="90000"/>
          </a:bodyPr>
          <a:lstStyle/>
          <a:p>
            <a:r>
              <a:rPr lang="nl-NL" dirty="0" smtClean="0">
                <a:latin typeface="Times New Roman" panose="02020603050405020304" pitchFamily="18" charset="0"/>
                <a:cs typeface="Times New Roman" panose="02020603050405020304" pitchFamily="18" charset="0"/>
              </a:rPr>
              <a:t>Van </a:t>
            </a:r>
            <a:r>
              <a:rPr lang="nl-NL" dirty="0" smtClean="0">
                <a:latin typeface="Times New Roman" panose="02020603050405020304" pitchFamily="18" charset="0"/>
                <a:cs typeface="Times New Roman" panose="02020603050405020304" pitchFamily="18" charset="0"/>
              </a:rPr>
              <a:t>Graan </a:t>
            </a:r>
            <a:r>
              <a:rPr lang="nl-NL" dirty="0" smtClean="0">
                <a:latin typeface="Times New Roman" panose="02020603050405020304" pitchFamily="18" charset="0"/>
                <a:cs typeface="Times New Roman" panose="02020603050405020304" pitchFamily="18" charset="0"/>
              </a:rPr>
              <a:t>tot </a:t>
            </a:r>
            <a:r>
              <a:rPr lang="nl-NL" dirty="0" smtClean="0">
                <a:latin typeface="Times New Roman" panose="02020603050405020304" pitchFamily="18" charset="0"/>
                <a:cs typeface="Times New Roman" panose="02020603050405020304" pitchFamily="18" charset="0"/>
              </a:rPr>
              <a:t>Brood</a:t>
            </a:r>
            <a:r>
              <a:rPr lang="nl-NL" dirty="0" smtClean="0"/>
              <a:t/>
            </a:r>
            <a:br>
              <a:rPr lang="nl-NL" dirty="0" smtClean="0"/>
            </a:br>
            <a:r>
              <a:rPr lang="nl-NL" sz="3600" dirty="0" smtClean="0">
                <a:latin typeface="Times New Roman" panose="02020603050405020304" pitchFamily="18" charset="0"/>
                <a:cs typeface="Times New Roman" panose="02020603050405020304" pitchFamily="18" charset="0"/>
              </a:rPr>
              <a:t>Broodbereiding</a:t>
            </a:r>
            <a:endParaRPr lang="nl-NL" sz="3600" dirty="0">
              <a:latin typeface="Times New Roman" panose="02020603050405020304" pitchFamily="18" charset="0"/>
              <a:cs typeface="Times New Roman" panose="02020603050405020304" pitchFamily="18" charset="0"/>
            </a:endParaRPr>
          </a:p>
        </p:txBody>
      </p:sp>
      <p:sp>
        <p:nvSpPr>
          <p:cNvPr id="3" name="Tijdelijke aanduiding voor inhoud 2"/>
          <p:cNvSpPr>
            <a:spLocks noGrp="1"/>
          </p:cNvSpPr>
          <p:nvPr>
            <p:ph idx="1"/>
          </p:nvPr>
        </p:nvSpPr>
        <p:spPr>
          <a:xfrm>
            <a:off x="457200" y="1628800"/>
            <a:ext cx="8229600" cy="4824536"/>
          </a:xfrm>
        </p:spPr>
        <p:txBody>
          <a:bodyPr>
            <a:normAutofit lnSpcReduction="10000"/>
          </a:bodyPr>
          <a:lstStyle/>
          <a:p>
            <a:r>
              <a:rPr lang="nl-NL" sz="2800" b="1" dirty="0" smtClean="0">
                <a:latin typeface="Times New Roman" panose="02020603050405020304" pitchFamily="18" charset="0"/>
                <a:cs typeface="Times New Roman" panose="02020603050405020304" pitchFamily="18" charset="0"/>
              </a:rPr>
              <a:t>Rekbaarheid en elasticiteit</a:t>
            </a:r>
            <a:br>
              <a:rPr lang="nl-NL" sz="2800" b="1" dirty="0" smtClean="0">
                <a:latin typeface="Times New Roman" panose="02020603050405020304" pitchFamily="18" charset="0"/>
                <a:cs typeface="Times New Roman" panose="02020603050405020304" pitchFamily="18" charset="0"/>
              </a:rPr>
            </a:br>
            <a:r>
              <a:rPr lang="nl-NL" sz="2000" dirty="0" smtClean="0">
                <a:latin typeface="Times New Roman" panose="02020603050405020304" pitchFamily="18" charset="0"/>
                <a:cs typeface="Times New Roman" panose="02020603050405020304" pitchFamily="18" charset="0"/>
              </a:rPr>
              <a:t>De onoplosbare gluten-eiwitten spelen tijdens het kneden een belangrijke rol in het verkrijgen van </a:t>
            </a:r>
            <a:r>
              <a:rPr lang="nl-NL" sz="2000" i="1" dirty="0" smtClean="0">
                <a:latin typeface="Times New Roman" panose="02020603050405020304" pitchFamily="18" charset="0"/>
                <a:cs typeface="Times New Roman" panose="02020603050405020304" pitchFamily="18" charset="0"/>
              </a:rPr>
              <a:t>rekbaarheid</a:t>
            </a:r>
            <a:r>
              <a:rPr lang="nl-NL" sz="2000" dirty="0" smtClean="0">
                <a:latin typeface="Times New Roman" panose="02020603050405020304" pitchFamily="18" charset="0"/>
                <a:cs typeface="Times New Roman" panose="02020603050405020304" pitchFamily="18" charset="0"/>
              </a:rPr>
              <a:t> en </a:t>
            </a:r>
            <a:r>
              <a:rPr lang="nl-NL" sz="2000" i="1" dirty="0" smtClean="0">
                <a:latin typeface="Times New Roman" panose="02020603050405020304" pitchFamily="18" charset="0"/>
                <a:cs typeface="Times New Roman" panose="02020603050405020304" pitchFamily="18" charset="0"/>
              </a:rPr>
              <a:t>elasticiteit</a:t>
            </a:r>
            <a:r>
              <a:rPr lang="nl-NL" sz="2000" dirty="0" smtClean="0">
                <a:latin typeface="Times New Roman" panose="02020603050405020304" pitchFamily="18" charset="0"/>
                <a:cs typeface="Times New Roman" panose="02020603050405020304" pitchFamily="18" charset="0"/>
              </a:rPr>
              <a:t>. </a:t>
            </a:r>
            <a:endParaRPr lang="nl-NL" sz="2000" dirty="0">
              <a:latin typeface="Times New Roman" panose="02020603050405020304" pitchFamily="18" charset="0"/>
              <a:cs typeface="Times New Roman" panose="02020603050405020304" pitchFamily="18" charset="0"/>
            </a:endParaRPr>
          </a:p>
          <a:p>
            <a:r>
              <a:rPr lang="nl-NL" sz="2000" dirty="0" smtClean="0">
                <a:latin typeface="Times New Roman" panose="02020603050405020304" pitchFamily="18" charset="0"/>
                <a:cs typeface="Times New Roman" panose="02020603050405020304" pitchFamily="18" charset="0"/>
              </a:rPr>
              <a:t>Rekbaarheid is het vermogen om te worden uitgerekt. </a:t>
            </a:r>
          </a:p>
          <a:p>
            <a:r>
              <a:rPr lang="nl-NL" sz="2000" dirty="0" smtClean="0">
                <a:latin typeface="Times New Roman" panose="02020603050405020304" pitchFamily="18" charset="0"/>
                <a:cs typeface="Times New Roman" panose="02020603050405020304" pitchFamily="18" charset="0"/>
              </a:rPr>
              <a:t>Elasticiteit heeft vooral te maken met de weerstand tegen het uitrekken, wat ook wel genoemd wordt de “stand” of “draagkracht” van het deeg. Is er in het deeg de juiste verhouding dan zijn de gluten in de juiste conditie om een volgende bewerking te ondergaan</a:t>
            </a:r>
            <a:r>
              <a:rPr lang="nl-NL" sz="2000" dirty="0" smtClean="0"/>
              <a:t>.</a:t>
            </a:r>
          </a:p>
          <a:p>
            <a:pPr lvl="0"/>
            <a:r>
              <a:rPr lang="nl-NL" sz="2800" b="1" dirty="0" smtClean="0">
                <a:solidFill>
                  <a:prstClr val="black"/>
                </a:solidFill>
                <a:latin typeface="Times New Roman" panose="02020603050405020304" pitchFamily="18" charset="0"/>
                <a:cs typeface="Times New Roman" panose="02020603050405020304" pitchFamily="18" charset="0"/>
              </a:rPr>
              <a:t>Vliesje trekken</a:t>
            </a:r>
            <a:r>
              <a:rPr lang="nl-NL" sz="2800" b="1" dirty="0" smtClean="0">
                <a:solidFill>
                  <a:prstClr val="black"/>
                </a:solidFill>
              </a:rPr>
              <a:t/>
            </a:r>
            <a:br>
              <a:rPr lang="nl-NL" sz="2800" b="1" dirty="0" smtClean="0">
                <a:solidFill>
                  <a:prstClr val="black"/>
                </a:solidFill>
              </a:rPr>
            </a:br>
            <a:r>
              <a:rPr lang="nl-NL" sz="2000" dirty="0" smtClean="0">
                <a:solidFill>
                  <a:prstClr val="black"/>
                </a:solidFill>
                <a:latin typeface="Times New Roman" panose="02020603050405020304" pitchFamily="18" charset="0"/>
                <a:cs typeface="Times New Roman" panose="02020603050405020304" pitchFamily="18" charset="0"/>
              </a:rPr>
              <a:t>De bakker controleert al vanouds de rekbaarheid van het deeg door te proberen van een klein bolletje deeg een vliesje te trekken. Dit is om te zien hoe ver het deeg (gluten) uit te rekken is zonder dat het scheurt. Hoe dunner of doorzichter het vliesje is, des te beter zijn de gluten ontwikkeld tijdens het kneden. De kwaliteit van de gluten bepaalt de geaardheid,  meer of minder rekbaar of elastisch.</a:t>
            </a:r>
            <a:endParaRPr lang="nl-NL" sz="2000" dirty="0" smtClean="0">
              <a:latin typeface="Times New Roman" panose="02020603050405020304" pitchFamily="18" charset="0"/>
              <a:cs typeface="Times New Roman" panose="02020603050405020304" pitchFamily="18" charset="0"/>
            </a:endParaRPr>
          </a:p>
          <a:p>
            <a:pPr marL="0" indent="0">
              <a:buNone/>
            </a:pPr>
            <a:endParaRPr lang="nl-NL" sz="2000" dirty="0"/>
          </a:p>
          <a:p>
            <a:endParaRPr lang="nl-NL" dirty="0" smtClean="0"/>
          </a:p>
          <a:p>
            <a:endParaRPr lang="nl-NL" dirty="0"/>
          </a:p>
        </p:txBody>
      </p:sp>
      <p:sp>
        <p:nvSpPr>
          <p:cNvPr id="4" name="Tijdelijke aanduiding voor dianummer 3"/>
          <p:cNvSpPr>
            <a:spLocks noGrp="1"/>
          </p:cNvSpPr>
          <p:nvPr>
            <p:ph type="sldNum" sz="quarter" idx="12"/>
          </p:nvPr>
        </p:nvSpPr>
        <p:spPr/>
        <p:txBody>
          <a:bodyPr/>
          <a:lstStyle/>
          <a:p>
            <a:fld id="{2417DDE6-8BAB-45BA-8E40-63FF49852677}" type="slidenum">
              <a:rPr lang="nl-NL" smtClean="0"/>
              <a:t>15</a:t>
            </a:fld>
            <a:endParaRPr lang="nl-NL"/>
          </a:p>
        </p:txBody>
      </p:sp>
      <p:sp>
        <p:nvSpPr>
          <p:cNvPr id="5" name="Tijdelijke aanduiding voor voettekst 4"/>
          <p:cNvSpPr>
            <a:spLocks noGrp="1"/>
          </p:cNvSpPr>
          <p:nvPr>
            <p:ph type="ftr" sz="quarter" idx="11"/>
          </p:nvPr>
        </p:nvSpPr>
        <p:spPr/>
        <p:txBody>
          <a:bodyPr/>
          <a:lstStyle/>
          <a:p>
            <a:r>
              <a:rPr lang="nl-NL" smtClean="0"/>
              <a:t>Molen De Windhond, Soest, 2014            (Henk Rutgers, Jan Vermeulen)</a:t>
            </a:r>
            <a:endParaRPr lang="nl-NL"/>
          </a:p>
        </p:txBody>
      </p:sp>
    </p:spTree>
    <p:extLst>
      <p:ext uri="{BB962C8B-B14F-4D97-AF65-F5344CB8AC3E}">
        <p14:creationId xmlns:p14="http://schemas.microsoft.com/office/powerpoint/2010/main" val="31392191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282154"/>
          </a:xfrm>
        </p:spPr>
        <p:txBody>
          <a:bodyPr>
            <a:normAutofit fontScale="90000"/>
          </a:bodyPr>
          <a:lstStyle/>
          <a:p>
            <a:r>
              <a:rPr lang="nl-NL" dirty="0" smtClean="0">
                <a:latin typeface="Times New Roman" panose="02020603050405020304" pitchFamily="18" charset="0"/>
                <a:cs typeface="Times New Roman" panose="02020603050405020304" pitchFamily="18" charset="0"/>
              </a:rPr>
              <a:t>Van </a:t>
            </a:r>
            <a:r>
              <a:rPr lang="nl-NL" dirty="0" smtClean="0">
                <a:latin typeface="Times New Roman" panose="02020603050405020304" pitchFamily="18" charset="0"/>
                <a:cs typeface="Times New Roman" panose="02020603050405020304" pitchFamily="18" charset="0"/>
              </a:rPr>
              <a:t>Graan </a:t>
            </a:r>
            <a:r>
              <a:rPr lang="nl-NL" dirty="0" smtClean="0">
                <a:latin typeface="Times New Roman" panose="02020603050405020304" pitchFamily="18" charset="0"/>
                <a:cs typeface="Times New Roman" panose="02020603050405020304" pitchFamily="18" charset="0"/>
              </a:rPr>
              <a:t>tot </a:t>
            </a:r>
            <a:r>
              <a:rPr lang="nl-NL" dirty="0" smtClean="0">
                <a:latin typeface="Times New Roman" panose="02020603050405020304" pitchFamily="18" charset="0"/>
                <a:cs typeface="Times New Roman" panose="02020603050405020304" pitchFamily="18" charset="0"/>
              </a:rPr>
              <a:t>Brood</a:t>
            </a:r>
            <a:r>
              <a:rPr lang="nl-NL" dirty="0" smtClean="0"/>
              <a:t/>
            </a:r>
            <a:br>
              <a:rPr lang="nl-NL" dirty="0" smtClean="0"/>
            </a:br>
            <a:r>
              <a:rPr lang="nl-NL" sz="3600" dirty="0" smtClean="0">
                <a:latin typeface="Times New Roman" panose="02020603050405020304" pitchFamily="18" charset="0"/>
                <a:cs typeface="Times New Roman" panose="02020603050405020304" pitchFamily="18" charset="0"/>
              </a:rPr>
              <a:t>Broodbereiding</a:t>
            </a:r>
            <a:endParaRPr lang="nl-NL" sz="3600" dirty="0">
              <a:latin typeface="Times New Roman" panose="02020603050405020304" pitchFamily="18" charset="0"/>
              <a:cs typeface="Times New Roman" panose="02020603050405020304" pitchFamily="18" charset="0"/>
            </a:endParaRPr>
          </a:p>
        </p:txBody>
      </p:sp>
      <p:sp>
        <p:nvSpPr>
          <p:cNvPr id="3" name="Tijdelijke aanduiding voor inhoud 2"/>
          <p:cNvSpPr>
            <a:spLocks noGrp="1"/>
          </p:cNvSpPr>
          <p:nvPr>
            <p:ph idx="1"/>
          </p:nvPr>
        </p:nvSpPr>
        <p:spPr>
          <a:xfrm>
            <a:off x="611560" y="1556792"/>
            <a:ext cx="8229600" cy="4752528"/>
          </a:xfrm>
        </p:spPr>
        <p:txBody>
          <a:bodyPr>
            <a:normAutofit fontScale="92500" lnSpcReduction="20000"/>
          </a:bodyPr>
          <a:lstStyle/>
          <a:p>
            <a:r>
              <a:rPr lang="nl-NL" sz="3000" b="1" dirty="0" smtClean="0">
                <a:latin typeface="Times New Roman" panose="02020603050405020304" pitchFamily="18" charset="0"/>
                <a:cs typeface="Times New Roman" panose="02020603050405020304" pitchFamily="18" charset="0"/>
              </a:rPr>
              <a:t>De deegtemperatuur</a:t>
            </a:r>
          </a:p>
          <a:p>
            <a:pPr marL="0" indent="0">
              <a:buNone/>
            </a:pPr>
            <a:r>
              <a:rPr lang="nl-NL" sz="3000" b="1" dirty="0" smtClean="0"/>
              <a:t/>
            </a:r>
            <a:br>
              <a:rPr lang="nl-NL" sz="3000" b="1" dirty="0" smtClean="0"/>
            </a:br>
            <a:r>
              <a:rPr lang="nl-NL" sz="2600" dirty="0" smtClean="0">
                <a:latin typeface="Times New Roman" panose="02020603050405020304" pitchFamily="18" charset="0"/>
                <a:cs typeface="Times New Roman" panose="02020603050405020304" pitchFamily="18" charset="0"/>
              </a:rPr>
              <a:t>In het verleden kneedde de bakker/huisvrouw alleen op tijd. Uit ervaring wist men wanneer het kneedproces gereed was. Het deeg werd glad en minder plakkerig.</a:t>
            </a:r>
            <a:br>
              <a:rPr lang="nl-NL" sz="2600" dirty="0" smtClean="0">
                <a:latin typeface="Times New Roman" panose="02020603050405020304" pitchFamily="18" charset="0"/>
                <a:cs typeface="Times New Roman" panose="02020603050405020304" pitchFamily="18" charset="0"/>
              </a:rPr>
            </a:br>
            <a:r>
              <a:rPr lang="nl-NL" sz="2600" dirty="0" smtClean="0">
                <a:latin typeface="Times New Roman" panose="02020603050405020304" pitchFamily="18" charset="0"/>
                <a:cs typeface="Times New Roman" panose="02020603050405020304" pitchFamily="18" charset="0"/>
              </a:rPr>
              <a:t>In de broodbereiding speelt de deeg-temperatuur een zeer grote rol. Van alle redenen die er te geven zijn is er één die het belangrijkste is. Gist is namelijk zeer temperatuurgevoelig. Bij een temp. verschil van 1°C wordt ongeveer  8 tot 10% meer koolzuurgas aangemaakt per deegstuk  bij een temperatuur tussen de 20 en de 25°C.</a:t>
            </a:r>
            <a:br>
              <a:rPr lang="nl-NL" sz="2600" dirty="0" smtClean="0">
                <a:latin typeface="Times New Roman" panose="02020603050405020304" pitchFamily="18" charset="0"/>
                <a:cs typeface="Times New Roman" panose="02020603050405020304" pitchFamily="18" charset="0"/>
              </a:rPr>
            </a:br>
            <a:r>
              <a:rPr lang="nl-NL" sz="2600" dirty="0" smtClean="0">
                <a:latin typeface="Times New Roman" panose="02020603050405020304" pitchFamily="18" charset="0"/>
                <a:cs typeface="Times New Roman" panose="02020603050405020304" pitchFamily="18" charset="0"/>
              </a:rPr>
              <a:t>Hetgeen inhoudt, dat als men een constant eindresultaat wil bereiken heel veel afhangt van de deegtemperatuur (tijdens) na het kneden. Langere voorrijs kan dit gedeeltelijk compenseren.</a:t>
            </a:r>
          </a:p>
        </p:txBody>
      </p:sp>
      <p:sp>
        <p:nvSpPr>
          <p:cNvPr id="4" name="Tijdelijke aanduiding voor dianummer 3"/>
          <p:cNvSpPr>
            <a:spLocks noGrp="1"/>
          </p:cNvSpPr>
          <p:nvPr>
            <p:ph type="sldNum" sz="quarter" idx="12"/>
          </p:nvPr>
        </p:nvSpPr>
        <p:spPr/>
        <p:txBody>
          <a:bodyPr/>
          <a:lstStyle/>
          <a:p>
            <a:fld id="{2417DDE6-8BAB-45BA-8E40-63FF49852677}" type="slidenum">
              <a:rPr lang="nl-NL" smtClean="0"/>
              <a:t>16</a:t>
            </a:fld>
            <a:endParaRPr lang="nl-NL"/>
          </a:p>
        </p:txBody>
      </p:sp>
      <p:sp>
        <p:nvSpPr>
          <p:cNvPr id="5" name="Tijdelijke aanduiding voor voettekst 4"/>
          <p:cNvSpPr>
            <a:spLocks noGrp="1"/>
          </p:cNvSpPr>
          <p:nvPr>
            <p:ph type="ftr" sz="quarter" idx="11"/>
          </p:nvPr>
        </p:nvSpPr>
        <p:spPr/>
        <p:txBody>
          <a:bodyPr/>
          <a:lstStyle/>
          <a:p>
            <a:r>
              <a:rPr lang="nl-NL" smtClean="0"/>
              <a:t>Molen De Windhond, Soest, 2014            (Henk Rutgers, Jan Vermeulen)</a:t>
            </a:r>
            <a:endParaRPr lang="nl-NL"/>
          </a:p>
        </p:txBody>
      </p:sp>
    </p:spTree>
    <p:extLst>
      <p:ext uri="{BB962C8B-B14F-4D97-AF65-F5344CB8AC3E}">
        <p14:creationId xmlns:p14="http://schemas.microsoft.com/office/powerpoint/2010/main" val="19404741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426170"/>
          </a:xfrm>
        </p:spPr>
        <p:txBody>
          <a:bodyPr>
            <a:normAutofit/>
          </a:bodyPr>
          <a:lstStyle/>
          <a:p>
            <a:r>
              <a:rPr lang="nl-NL" dirty="0" smtClean="0">
                <a:latin typeface="Times New Roman" panose="02020603050405020304" pitchFamily="18" charset="0"/>
                <a:cs typeface="Times New Roman" panose="02020603050405020304" pitchFamily="18" charset="0"/>
              </a:rPr>
              <a:t>Van </a:t>
            </a:r>
            <a:r>
              <a:rPr lang="nl-NL" dirty="0" smtClean="0">
                <a:latin typeface="Times New Roman" panose="02020603050405020304" pitchFamily="18" charset="0"/>
                <a:cs typeface="Times New Roman" panose="02020603050405020304" pitchFamily="18" charset="0"/>
              </a:rPr>
              <a:t>Graan </a:t>
            </a:r>
            <a:r>
              <a:rPr lang="nl-NL" dirty="0" smtClean="0">
                <a:latin typeface="Times New Roman" panose="02020603050405020304" pitchFamily="18" charset="0"/>
                <a:cs typeface="Times New Roman" panose="02020603050405020304" pitchFamily="18" charset="0"/>
              </a:rPr>
              <a:t>tot </a:t>
            </a:r>
            <a:r>
              <a:rPr lang="nl-NL" dirty="0" smtClean="0">
                <a:latin typeface="Times New Roman" panose="02020603050405020304" pitchFamily="18" charset="0"/>
                <a:cs typeface="Times New Roman" panose="02020603050405020304" pitchFamily="18" charset="0"/>
              </a:rPr>
              <a:t>Brood</a:t>
            </a:r>
            <a:r>
              <a:rPr lang="nl-NL" dirty="0" smtClean="0"/>
              <a:t/>
            </a:r>
            <a:br>
              <a:rPr lang="nl-NL" dirty="0" smtClean="0"/>
            </a:br>
            <a:r>
              <a:rPr lang="nl-NL" sz="3200" dirty="0" smtClean="0">
                <a:latin typeface="Times New Roman" panose="02020603050405020304" pitchFamily="18" charset="0"/>
                <a:cs typeface="Times New Roman" panose="02020603050405020304" pitchFamily="18" charset="0"/>
              </a:rPr>
              <a:t>Broodbereiding</a:t>
            </a:r>
            <a:endParaRPr lang="nl-NL" sz="3200" dirty="0">
              <a:latin typeface="Times New Roman" panose="02020603050405020304" pitchFamily="18" charset="0"/>
              <a:cs typeface="Times New Roman" panose="02020603050405020304" pitchFamily="18" charset="0"/>
            </a:endParaRPr>
          </a:p>
        </p:txBody>
      </p:sp>
      <p:sp>
        <p:nvSpPr>
          <p:cNvPr id="3" name="Tijdelijke aanduiding voor inhoud 2"/>
          <p:cNvSpPr>
            <a:spLocks noGrp="1"/>
          </p:cNvSpPr>
          <p:nvPr>
            <p:ph idx="1"/>
          </p:nvPr>
        </p:nvSpPr>
        <p:spPr>
          <a:xfrm>
            <a:off x="457200" y="1700808"/>
            <a:ext cx="8229600" cy="4608512"/>
          </a:xfrm>
        </p:spPr>
        <p:txBody>
          <a:bodyPr>
            <a:normAutofit lnSpcReduction="10000"/>
          </a:bodyPr>
          <a:lstStyle/>
          <a:p>
            <a:r>
              <a:rPr lang="nl-NL" sz="2800" b="1" dirty="0" smtClean="0">
                <a:latin typeface="Times New Roman" panose="02020603050405020304" pitchFamily="18" charset="0"/>
                <a:cs typeface="Times New Roman" panose="02020603050405020304" pitchFamily="18" charset="0"/>
              </a:rPr>
              <a:t>Rijs en kneedtijden</a:t>
            </a:r>
            <a:r>
              <a:rPr lang="nl-NL" sz="3000" b="1" dirty="0" smtClean="0"/>
              <a:t/>
            </a:r>
            <a:br>
              <a:rPr lang="nl-NL" sz="3000" b="1" dirty="0" smtClean="0"/>
            </a:br>
            <a:r>
              <a:rPr lang="nl-NL" sz="2400" dirty="0" smtClean="0">
                <a:latin typeface="Times New Roman" panose="02020603050405020304" pitchFamily="18" charset="0"/>
                <a:cs typeface="Times New Roman" panose="02020603050405020304" pitchFamily="18" charset="0"/>
              </a:rPr>
              <a:t>Om een goed resultaat te krijgen bij het broodbakken zijn de volgende stappen belangrijk:</a:t>
            </a:r>
          </a:p>
          <a:p>
            <a:pPr marL="0" indent="0">
              <a:buNone/>
            </a:pPr>
            <a:endParaRPr lang="nl-NL" sz="2400" dirty="0" smtClean="0">
              <a:latin typeface="Times New Roman" panose="02020603050405020304" pitchFamily="18" charset="0"/>
              <a:cs typeface="Times New Roman" panose="02020603050405020304" pitchFamily="18" charset="0"/>
            </a:endParaRPr>
          </a:p>
          <a:p>
            <a:r>
              <a:rPr lang="nl-NL" sz="2800" b="1" dirty="0" smtClean="0">
                <a:latin typeface="Times New Roman" panose="02020603050405020304" pitchFamily="18" charset="0"/>
                <a:cs typeface="Times New Roman" panose="02020603050405020304" pitchFamily="18" charset="0"/>
              </a:rPr>
              <a:t>1.Het kneden</a:t>
            </a:r>
            <a:r>
              <a:rPr lang="nl-NL" sz="2800" dirty="0" smtClean="0">
                <a:latin typeface="Times New Roman" panose="02020603050405020304" pitchFamily="18" charset="0"/>
                <a:cs typeface="Times New Roman" panose="02020603050405020304" pitchFamily="18" charset="0"/>
              </a:rPr>
              <a:t>.</a:t>
            </a:r>
            <a:br>
              <a:rPr lang="nl-NL" sz="2800" dirty="0" smtClean="0">
                <a:latin typeface="Times New Roman" panose="02020603050405020304" pitchFamily="18" charset="0"/>
                <a:cs typeface="Times New Roman" panose="02020603050405020304" pitchFamily="18" charset="0"/>
              </a:rPr>
            </a:br>
            <a:r>
              <a:rPr lang="nl-NL" sz="2400" dirty="0" smtClean="0">
                <a:latin typeface="Times New Roman" panose="02020603050405020304" pitchFamily="18" charset="0"/>
                <a:cs typeface="Times New Roman" panose="02020603050405020304" pitchFamily="18" charset="0"/>
              </a:rPr>
              <a:t>Het kneden is het losweken van de natuurlijke suikers uit de bloem en het vormen van de eerder genoemde glutenstrengen. De ideale tijd is rond de 20 minuten. Het toegevoegde water dient op kamertemperatuur te zijn. Het toegevoegde water dient niet warmer te zijn om te voorkomen dat de gistcellen te snel gaan werken. Dat zou het deeg in de voorrijs opblazen en later laten invallen.</a:t>
            </a:r>
            <a:endParaRPr lang="nl-NL" sz="2400" dirty="0">
              <a:latin typeface="Times New Roman" panose="02020603050405020304" pitchFamily="18" charset="0"/>
              <a:cs typeface="Times New Roman" panose="02020603050405020304" pitchFamily="18" charset="0"/>
            </a:endParaRPr>
          </a:p>
        </p:txBody>
      </p:sp>
      <p:sp>
        <p:nvSpPr>
          <p:cNvPr id="4" name="Tijdelijke aanduiding voor dianummer 3"/>
          <p:cNvSpPr>
            <a:spLocks noGrp="1"/>
          </p:cNvSpPr>
          <p:nvPr>
            <p:ph type="sldNum" sz="quarter" idx="12"/>
          </p:nvPr>
        </p:nvSpPr>
        <p:spPr/>
        <p:txBody>
          <a:bodyPr/>
          <a:lstStyle/>
          <a:p>
            <a:fld id="{2417DDE6-8BAB-45BA-8E40-63FF49852677}" type="slidenum">
              <a:rPr lang="nl-NL" smtClean="0"/>
              <a:t>17</a:t>
            </a:fld>
            <a:endParaRPr lang="nl-NL"/>
          </a:p>
        </p:txBody>
      </p:sp>
      <p:sp>
        <p:nvSpPr>
          <p:cNvPr id="5" name="Tijdelijke aanduiding voor voettekst 4"/>
          <p:cNvSpPr>
            <a:spLocks noGrp="1"/>
          </p:cNvSpPr>
          <p:nvPr>
            <p:ph type="ftr" sz="quarter" idx="11"/>
          </p:nvPr>
        </p:nvSpPr>
        <p:spPr/>
        <p:txBody>
          <a:bodyPr/>
          <a:lstStyle/>
          <a:p>
            <a:r>
              <a:rPr lang="nl-NL" smtClean="0"/>
              <a:t>Molen De Windhond, Soest, 2014            (Henk Rutgers, Jan Vermeulen)</a:t>
            </a:r>
            <a:endParaRPr lang="nl-NL"/>
          </a:p>
        </p:txBody>
      </p:sp>
    </p:spTree>
    <p:extLst>
      <p:ext uri="{BB962C8B-B14F-4D97-AF65-F5344CB8AC3E}">
        <p14:creationId xmlns:p14="http://schemas.microsoft.com/office/powerpoint/2010/main" val="14374322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332656"/>
            <a:ext cx="8229600" cy="1152128"/>
          </a:xfrm>
        </p:spPr>
        <p:txBody>
          <a:bodyPr>
            <a:normAutofit fontScale="90000"/>
          </a:bodyPr>
          <a:lstStyle/>
          <a:p>
            <a:r>
              <a:rPr lang="nl-NL" dirty="0" smtClean="0">
                <a:latin typeface="Times New Roman" panose="02020603050405020304" pitchFamily="18" charset="0"/>
                <a:cs typeface="Times New Roman" panose="02020603050405020304" pitchFamily="18" charset="0"/>
              </a:rPr>
              <a:t>Van Graan tot </a:t>
            </a:r>
            <a:r>
              <a:rPr lang="nl-NL" dirty="0" smtClean="0">
                <a:latin typeface="Times New Roman" panose="02020603050405020304" pitchFamily="18" charset="0"/>
                <a:cs typeface="Times New Roman" panose="02020603050405020304" pitchFamily="18" charset="0"/>
              </a:rPr>
              <a:t>Brood</a:t>
            </a:r>
            <a:r>
              <a:rPr lang="nl-NL" dirty="0" smtClean="0"/>
              <a:t/>
            </a:r>
            <a:br>
              <a:rPr lang="nl-NL" dirty="0" smtClean="0"/>
            </a:br>
            <a:r>
              <a:rPr lang="nl-NL" sz="3600" dirty="0">
                <a:latin typeface="Times New Roman" panose="02020603050405020304" pitchFamily="18" charset="0"/>
                <a:cs typeface="Times New Roman" panose="02020603050405020304" pitchFamily="18" charset="0"/>
              </a:rPr>
              <a:t>B</a:t>
            </a:r>
            <a:r>
              <a:rPr lang="nl-NL" sz="3600" dirty="0" smtClean="0">
                <a:latin typeface="Times New Roman" panose="02020603050405020304" pitchFamily="18" charset="0"/>
                <a:cs typeface="Times New Roman" panose="02020603050405020304" pitchFamily="18" charset="0"/>
              </a:rPr>
              <a:t>roodbereiding</a:t>
            </a:r>
            <a:endParaRPr lang="nl-NL" sz="3600" dirty="0">
              <a:latin typeface="Times New Roman" panose="02020603050405020304" pitchFamily="18" charset="0"/>
              <a:cs typeface="Times New Roman" panose="02020603050405020304" pitchFamily="18" charset="0"/>
            </a:endParaRPr>
          </a:p>
        </p:txBody>
      </p:sp>
      <p:sp>
        <p:nvSpPr>
          <p:cNvPr id="3" name="Tijdelijke aanduiding voor inhoud 2"/>
          <p:cNvSpPr>
            <a:spLocks noGrp="1"/>
          </p:cNvSpPr>
          <p:nvPr>
            <p:ph idx="1"/>
          </p:nvPr>
        </p:nvSpPr>
        <p:spPr>
          <a:xfrm>
            <a:off x="457200" y="1484784"/>
            <a:ext cx="8435280" cy="4896544"/>
          </a:xfrm>
        </p:spPr>
        <p:txBody>
          <a:bodyPr>
            <a:normAutofit/>
          </a:bodyPr>
          <a:lstStyle/>
          <a:p>
            <a:r>
              <a:rPr lang="nl-NL" sz="2800" b="1" dirty="0" smtClean="0">
                <a:latin typeface="Times New Roman" panose="02020603050405020304" pitchFamily="18" charset="0"/>
                <a:cs typeface="Times New Roman" panose="02020603050405020304" pitchFamily="18" charset="0"/>
              </a:rPr>
              <a:t>2.De voorrijs</a:t>
            </a:r>
            <a:r>
              <a:rPr lang="nl-NL" sz="2800" b="1" dirty="0" smtClean="0"/>
              <a:t/>
            </a:r>
            <a:br>
              <a:rPr lang="nl-NL" sz="2800" b="1" dirty="0" smtClean="0"/>
            </a:br>
            <a:r>
              <a:rPr lang="nl-NL" sz="2400" dirty="0" smtClean="0">
                <a:latin typeface="Times New Roman" panose="02020603050405020304" pitchFamily="18" charset="0"/>
                <a:cs typeface="Times New Roman" panose="02020603050405020304" pitchFamily="18" charset="0"/>
              </a:rPr>
              <a:t>Tijdens de voor voorrijs wordt koolzuurgas gevormd waardoor het brooddeeg luchtiger wordt. Deze periode duurt ca. 30 à 40 minuten bij kamertemperatuur. Het deeg niet bij de verwarming plaatsen. Leg over het deeg een droge doek om uitdroging te voorkomen</a:t>
            </a:r>
            <a:r>
              <a:rPr lang="nl-NL" sz="2400" dirty="0" smtClean="0"/>
              <a:t>.</a:t>
            </a:r>
          </a:p>
          <a:p>
            <a:r>
              <a:rPr lang="nl-NL" sz="2800" b="1" dirty="0" smtClean="0">
                <a:latin typeface="Times New Roman" panose="02020603050405020304" pitchFamily="18" charset="0"/>
                <a:cs typeface="Times New Roman" panose="02020603050405020304" pitchFamily="18" charset="0"/>
              </a:rPr>
              <a:t>3.Verwerking van het brooddeeg </a:t>
            </a:r>
            <a:r>
              <a:rPr lang="nl-NL" sz="2800" b="1" dirty="0" smtClean="0"/>
              <a:t/>
            </a:r>
            <a:br>
              <a:rPr lang="nl-NL" sz="2800" b="1" dirty="0" smtClean="0"/>
            </a:br>
            <a:r>
              <a:rPr lang="nl-NL" sz="2400" dirty="0" smtClean="0">
                <a:latin typeface="Times New Roman" panose="02020603050405020304" pitchFamily="18" charset="0"/>
                <a:cs typeface="Times New Roman" panose="02020603050405020304" pitchFamily="18" charset="0"/>
              </a:rPr>
              <a:t>Dit is de fase waarin toevoegingen aan het deeg kunnen worden toegevoegd en de gewenste uiteindelijke broodvorm kan worden gegeven. Deze bewerking kan lang of korter duren. Na iedere bewerking een korte rustpauze van 10 tot 15 minuten toelaten.</a:t>
            </a:r>
            <a:endParaRPr lang="nl-NL" sz="2400" dirty="0">
              <a:latin typeface="Times New Roman" panose="02020603050405020304" pitchFamily="18" charset="0"/>
              <a:cs typeface="Times New Roman" panose="02020603050405020304" pitchFamily="18" charset="0"/>
            </a:endParaRPr>
          </a:p>
        </p:txBody>
      </p:sp>
      <p:sp>
        <p:nvSpPr>
          <p:cNvPr id="4" name="Tijdelijke aanduiding voor dianummer 3"/>
          <p:cNvSpPr>
            <a:spLocks noGrp="1"/>
          </p:cNvSpPr>
          <p:nvPr>
            <p:ph type="sldNum" sz="quarter" idx="12"/>
          </p:nvPr>
        </p:nvSpPr>
        <p:spPr/>
        <p:txBody>
          <a:bodyPr/>
          <a:lstStyle/>
          <a:p>
            <a:fld id="{2417DDE6-8BAB-45BA-8E40-63FF49852677}" type="slidenum">
              <a:rPr lang="nl-NL" smtClean="0"/>
              <a:t>18</a:t>
            </a:fld>
            <a:endParaRPr lang="nl-NL"/>
          </a:p>
        </p:txBody>
      </p:sp>
      <p:sp>
        <p:nvSpPr>
          <p:cNvPr id="5" name="Tijdelijke aanduiding voor voettekst 4"/>
          <p:cNvSpPr>
            <a:spLocks noGrp="1"/>
          </p:cNvSpPr>
          <p:nvPr>
            <p:ph type="ftr" sz="quarter" idx="11"/>
          </p:nvPr>
        </p:nvSpPr>
        <p:spPr/>
        <p:txBody>
          <a:bodyPr/>
          <a:lstStyle/>
          <a:p>
            <a:r>
              <a:rPr lang="nl-NL" smtClean="0"/>
              <a:t>Molen De Windhond, Soest, 2014            (Henk Rutgers, Jan Vermeulen)</a:t>
            </a:r>
            <a:endParaRPr lang="nl-NL"/>
          </a:p>
        </p:txBody>
      </p:sp>
    </p:spTree>
    <p:extLst>
      <p:ext uri="{BB962C8B-B14F-4D97-AF65-F5344CB8AC3E}">
        <p14:creationId xmlns:p14="http://schemas.microsoft.com/office/powerpoint/2010/main" val="27931376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210146"/>
          </a:xfrm>
        </p:spPr>
        <p:txBody>
          <a:bodyPr>
            <a:normAutofit fontScale="90000"/>
          </a:bodyPr>
          <a:lstStyle/>
          <a:p>
            <a:r>
              <a:rPr lang="nl-NL" dirty="0" smtClean="0">
                <a:latin typeface="Times New Roman" panose="02020603050405020304" pitchFamily="18" charset="0"/>
                <a:cs typeface="Times New Roman" panose="02020603050405020304" pitchFamily="18" charset="0"/>
              </a:rPr>
              <a:t>Van </a:t>
            </a:r>
            <a:r>
              <a:rPr lang="nl-NL" dirty="0" smtClean="0">
                <a:latin typeface="Times New Roman" panose="02020603050405020304" pitchFamily="18" charset="0"/>
                <a:cs typeface="Times New Roman" panose="02020603050405020304" pitchFamily="18" charset="0"/>
              </a:rPr>
              <a:t>Graan </a:t>
            </a:r>
            <a:r>
              <a:rPr lang="nl-NL" dirty="0" smtClean="0">
                <a:latin typeface="Times New Roman" panose="02020603050405020304" pitchFamily="18" charset="0"/>
                <a:cs typeface="Times New Roman" panose="02020603050405020304" pitchFamily="18" charset="0"/>
              </a:rPr>
              <a:t>tot </a:t>
            </a:r>
            <a:r>
              <a:rPr lang="nl-NL" dirty="0" smtClean="0">
                <a:latin typeface="Times New Roman" panose="02020603050405020304" pitchFamily="18" charset="0"/>
                <a:cs typeface="Times New Roman" panose="02020603050405020304" pitchFamily="18" charset="0"/>
              </a:rPr>
              <a:t>Brood</a:t>
            </a:r>
            <a:r>
              <a:rPr lang="nl-NL" dirty="0" smtClean="0"/>
              <a:t/>
            </a:r>
            <a:br>
              <a:rPr lang="nl-NL" dirty="0" smtClean="0"/>
            </a:br>
            <a:r>
              <a:rPr lang="nl-NL" sz="3600" dirty="0" smtClean="0">
                <a:latin typeface="Times New Roman" panose="02020603050405020304" pitchFamily="18" charset="0"/>
                <a:cs typeface="Times New Roman" panose="02020603050405020304" pitchFamily="18" charset="0"/>
              </a:rPr>
              <a:t>Broodbereiding</a:t>
            </a:r>
            <a:endParaRPr lang="nl-NL" sz="3600" dirty="0">
              <a:latin typeface="Times New Roman" panose="02020603050405020304" pitchFamily="18" charset="0"/>
              <a:cs typeface="Times New Roman" panose="02020603050405020304" pitchFamily="18" charset="0"/>
            </a:endParaRPr>
          </a:p>
        </p:txBody>
      </p:sp>
      <p:sp>
        <p:nvSpPr>
          <p:cNvPr id="3" name="Tijdelijke aanduiding voor inhoud 2"/>
          <p:cNvSpPr>
            <a:spLocks noGrp="1"/>
          </p:cNvSpPr>
          <p:nvPr>
            <p:ph idx="1"/>
          </p:nvPr>
        </p:nvSpPr>
        <p:spPr>
          <a:xfrm>
            <a:off x="611560" y="1484784"/>
            <a:ext cx="8352928" cy="4871566"/>
          </a:xfrm>
        </p:spPr>
        <p:txBody>
          <a:bodyPr>
            <a:normAutofit lnSpcReduction="10000"/>
          </a:bodyPr>
          <a:lstStyle/>
          <a:p>
            <a:r>
              <a:rPr lang="nl-NL" sz="2800" b="1" dirty="0" smtClean="0">
                <a:latin typeface="Times New Roman" panose="02020603050405020304" pitchFamily="18" charset="0"/>
                <a:cs typeface="Times New Roman" panose="02020603050405020304" pitchFamily="18" charset="0"/>
              </a:rPr>
              <a:t>4.De narijs</a:t>
            </a:r>
            <a:r>
              <a:rPr lang="nl-NL" sz="2800" b="1" dirty="0" smtClean="0"/>
              <a:t/>
            </a:r>
            <a:br>
              <a:rPr lang="nl-NL" sz="2800" b="1" dirty="0" smtClean="0"/>
            </a:br>
            <a:r>
              <a:rPr lang="nl-NL" sz="2400" dirty="0" smtClean="0">
                <a:latin typeface="Times New Roman" panose="02020603050405020304" pitchFamily="18" charset="0"/>
                <a:cs typeface="Times New Roman" panose="02020603050405020304" pitchFamily="18" charset="0"/>
              </a:rPr>
              <a:t>Als een bakvorm wordt toegepast dient de vorm te worden ingevet (</a:t>
            </a:r>
            <a:r>
              <a:rPr lang="nl-NL" sz="2400" i="1" dirty="0" smtClean="0">
                <a:latin typeface="Times New Roman" panose="02020603050405020304" pitchFamily="18" charset="0"/>
                <a:cs typeface="Times New Roman" panose="02020603050405020304" pitchFamily="18" charset="0"/>
              </a:rPr>
              <a:t>spray-</a:t>
            </a:r>
            <a:r>
              <a:rPr lang="nl-NL" sz="2400" i="1" dirty="0" err="1" smtClean="0">
                <a:latin typeface="Times New Roman" panose="02020603050405020304" pitchFamily="18" charset="0"/>
                <a:cs typeface="Times New Roman" panose="02020603050405020304" pitchFamily="18" charset="0"/>
              </a:rPr>
              <a:t>invetter</a:t>
            </a:r>
            <a:r>
              <a:rPr lang="nl-NL" sz="2400" dirty="0" smtClean="0">
                <a:latin typeface="Times New Roman" panose="02020603050405020304" pitchFamily="18" charset="0"/>
                <a:cs typeface="Times New Roman" panose="02020603050405020304" pitchFamily="18" charset="0"/>
              </a:rPr>
              <a:t>) alvorens het deeg erin wordt geplaatst. De narijs dient net als de voorrijs ca. 30 à 40 minuten te duren. Tijdens deze periode wederom  het deeg afdekken zoals in de voorrijs. Bij een te warme narijs ontstaan er grote luchtbellen in het brood en komt de korst los.</a:t>
            </a:r>
          </a:p>
          <a:p>
            <a:r>
              <a:rPr lang="nl-NL" sz="2800" b="1" dirty="0" smtClean="0">
                <a:latin typeface="Times New Roman" panose="02020603050405020304" pitchFamily="18" charset="0"/>
                <a:cs typeface="Times New Roman" panose="02020603050405020304" pitchFamily="18" charset="0"/>
              </a:rPr>
              <a:t>5.Het bakken</a:t>
            </a:r>
            <a:r>
              <a:rPr lang="nl-NL" sz="2800" b="1" dirty="0" smtClean="0"/>
              <a:t/>
            </a:r>
            <a:br>
              <a:rPr lang="nl-NL" sz="2800" b="1" dirty="0" smtClean="0"/>
            </a:br>
            <a:r>
              <a:rPr lang="nl-NL" sz="2400" dirty="0" smtClean="0">
                <a:latin typeface="Times New Roman" panose="02020603050405020304" pitchFamily="18" charset="0"/>
                <a:cs typeface="Times New Roman" panose="02020603050405020304" pitchFamily="18" charset="0"/>
              </a:rPr>
              <a:t>Het bakken gebeurt in een voorverwarmde (15 min.) oven. De baktijd is ca. 40 minuten bij een oventemp. </a:t>
            </a:r>
            <a:r>
              <a:rPr lang="nl-NL" sz="2400" dirty="0">
                <a:latin typeface="Times New Roman" panose="02020603050405020304" pitchFamily="18" charset="0"/>
                <a:cs typeface="Times New Roman" panose="02020603050405020304" pitchFamily="18" charset="0"/>
              </a:rPr>
              <a:t>v</a:t>
            </a:r>
            <a:r>
              <a:rPr lang="nl-NL" sz="2400" dirty="0" smtClean="0">
                <a:latin typeface="Times New Roman" panose="02020603050405020304" pitchFamily="18" charset="0"/>
                <a:cs typeface="Times New Roman" panose="02020603050405020304" pitchFamily="18" charset="0"/>
              </a:rPr>
              <a:t>an 200°C (of zoals aangegeven in het recept). Indien het brood te bruin wordt dient de temp. lager ingesteld te worden. Een hete luchtoven moet 20°C lager ingesteld dan een gas/elektrische</a:t>
            </a:r>
            <a:r>
              <a:rPr lang="nl-NL" sz="2400" dirty="0" smtClean="0"/>
              <a:t>.</a:t>
            </a:r>
            <a:endParaRPr lang="nl-NL" sz="2400" dirty="0"/>
          </a:p>
        </p:txBody>
      </p:sp>
      <p:sp>
        <p:nvSpPr>
          <p:cNvPr id="4" name="Tijdelijke aanduiding voor dianummer 3"/>
          <p:cNvSpPr>
            <a:spLocks noGrp="1"/>
          </p:cNvSpPr>
          <p:nvPr>
            <p:ph type="sldNum" sz="quarter" idx="12"/>
          </p:nvPr>
        </p:nvSpPr>
        <p:spPr/>
        <p:txBody>
          <a:bodyPr/>
          <a:lstStyle/>
          <a:p>
            <a:fld id="{2417DDE6-8BAB-45BA-8E40-63FF49852677}" type="slidenum">
              <a:rPr lang="nl-NL" smtClean="0"/>
              <a:t>19</a:t>
            </a:fld>
            <a:endParaRPr lang="nl-NL"/>
          </a:p>
        </p:txBody>
      </p:sp>
      <p:sp>
        <p:nvSpPr>
          <p:cNvPr id="5" name="Tijdelijke aanduiding voor voettekst 4"/>
          <p:cNvSpPr>
            <a:spLocks noGrp="1"/>
          </p:cNvSpPr>
          <p:nvPr>
            <p:ph type="ftr" sz="quarter" idx="11"/>
          </p:nvPr>
        </p:nvSpPr>
        <p:spPr/>
        <p:txBody>
          <a:bodyPr/>
          <a:lstStyle/>
          <a:p>
            <a:r>
              <a:rPr lang="nl-NL" smtClean="0"/>
              <a:t>Molen De Windhond, Soest, 2014            (Henk Rutgers, Jan Vermeulen)</a:t>
            </a:r>
            <a:endParaRPr lang="nl-NL"/>
          </a:p>
        </p:txBody>
      </p:sp>
    </p:spTree>
    <p:extLst>
      <p:ext uri="{BB962C8B-B14F-4D97-AF65-F5344CB8AC3E}">
        <p14:creationId xmlns:p14="http://schemas.microsoft.com/office/powerpoint/2010/main" val="25409649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Afbeelding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756576" cy="7317432"/>
          </a:xfrm>
          <a:prstGeom prst="rect">
            <a:avLst/>
          </a:prstGeom>
        </p:spPr>
      </p:pic>
      <p:sp>
        <p:nvSpPr>
          <p:cNvPr id="2" name="Titel 1"/>
          <p:cNvSpPr>
            <a:spLocks noGrp="1"/>
          </p:cNvSpPr>
          <p:nvPr>
            <p:ph type="ctrTitle"/>
          </p:nvPr>
        </p:nvSpPr>
        <p:spPr>
          <a:xfrm>
            <a:off x="685800" y="116632"/>
            <a:ext cx="7772400" cy="1470025"/>
          </a:xfrm>
        </p:spPr>
        <p:txBody>
          <a:bodyPr anchor="t">
            <a:normAutofit/>
          </a:bodyPr>
          <a:lstStyle/>
          <a:p>
            <a:r>
              <a:rPr lang="en-US" dirty="0">
                <a:latin typeface="Times New Roman" panose="02020603050405020304" pitchFamily="18" charset="0"/>
                <a:cs typeface="Times New Roman" panose="02020603050405020304" pitchFamily="18" charset="0"/>
              </a:rPr>
              <a:t>Van </a:t>
            </a:r>
            <a:r>
              <a:rPr lang="en-US" dirty="0" err="1" smtClean="0">
                <a:latin typeface="Times New Roman" panose="02020603050405020304" pitchFamily="18" charset="0"/>
                <a:cs typeface="Times New Roman" panose="02020603050405020304" pitchFamily="18" charset="0"/>
              </a:rPr>
              <a:t>Graan</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tot </a:t>
            </a:r>
            <a:r>
              <a:rPr lang="en-US" dirty="0" smtClean="0">
                <a:latin typeface="Times New Roman" panose="02020603050405020304" pitchFamily="18" charset="0"/>
                <a:cs typeface="Times New Roman" panose="02020603050405020304" pitchFamily="18" charset="0"/>
              </a:rPr>
              <a:t>Brood</a:t>
            </a:r>
            <a:endParaRPr lang="nl-NL" dirty="0">
              <a:latin typeface="Market Deco" pitchFamily="2" charset="0"/>
            </a:endParaRPr>
          </a:p>
        </p:txBody>
      </p:sp>
      <p:sp>
        <p:nvSpPr>
          <p:cNvPr id="5" name="Ondertitel 4"/>
          <p:cNvSpPr>
            <a:spLocks noGrp="1"/>
          </p:cNvSpPr>
          <p:nvPr>
            <p:ph type="subTitle" idx="1"/>
          </p:nvPr>
        </p:nvSpPr>
        <p:spPr>
          <a:xfrm>
            <a:off x="1337444" y="980728"/>
            <a:ext cx="6400800" cy="936104"/>
          </a:xfrm>
        </p:spPr>
        <p:txBody>
          <a:bodyPr/>
          <a:lstStyle/>
          <a:p>
            <a:r>
              <a:rPr lang="en-US" b="1" dirty="0" err="1" smtClean="0">
                <a:solidFill>
                  <a:schemeClr val="tx1"/>
                </a:solidFill>
                <a:latin typeface="Times New Roman" panose="02020603050405020304" pitchFamily="18" charset="0"/>
                <a:cs typeface="Times New Roman" panose="02020603050405020304" pitchFamily="18" charset="0"/>
              </a:rPr>
              <a:t>Doel</a:t>
            </a:r>
            <a:r>
              <a:rPr lang="en-US" b="1" dirty="0" smtClean="0">
                <a:solidFill>
                  <a:schemeClr val="tx1"/>
                </a:solidFill>
                <a:latin typeface="Times New Roman" panose="02020603050405020304" pitchFamily="18" charset="0"/>
                <a:cs typeface="Times New Roman" panose="02020603050405020304" pitchFamily="18" charset="0"/>
              </a:rPr>
              <a:t> </a:t>
            </a:r>
            <a:r>
              <a:rPr lang="en-US" b="1" dirty="0" err="1" smtClean="0">
                <a:solidFill>
                  <a:schemeClr val="tx1"/>
                </a:solidFill>
                <a:latin typeface="Times New Roman" panose="02020603050405020304" pitchFamily="18" charset="0"/>
                <a:cs typeface="Times New Roman" panose="02020603050405020304" pitchFamily="18" charset="0"/>
              </a:rPr>
              <a:t>presentatie</a:t>
            </a:r>
            <a:endParaRPr lang="nl-NL" b="1" dirty="0">
              <a:solidFill>
                <a:schemeClr val="tx1"/>
              </a:solidFill>
              <a:latin typeface="Times New Roman" panose="02020603050405020304" pitchFamily="18" charset="0"/>
              <a:cs typeface="Times New Roman" panose="02020603050405020304" pitchFamily="18" charset="0"/>
            </a:endParaRPr>
          </a:p>
        </p:txBody>
      </p:sp>
      <p:sp>
        <p:nvSpPr>
          <p:cNvPr id="7" name="Tekstvak 6"/>
          <p:cNvSpPr txBox="1"/>
          <p:nvPr/>
        </p:nvSpPr>
        <p:spPr>
          <a:xfrm>
            <a:off x="689051" y="2348880"/>
            <a:ext cx="8001000" cy="3077766"/>
          </a:xfrm>
          <a:prstGeom prst="rect">
            <a:avLst/>
          </a:prstGeom>
          <a:noFill/>
        </p:spPr>
        <p:txBody>
          <a:bodyPr wrap="square" rtlCol="0">
            <a:spAutoFit/>
          </a:bodyPr>
          <a:lstStyle/>
          <a:p>
            <a:pPr marL="457200" indent="-457200">
              <a:buFont typeface="Arial" panose="020B0604020202020204" pitchFamily="34" charset="0"/>
              <a:buChar char="•"/>
            </a:pPr>
            <a:r>
              <a:rPr lang="en-US" sz="2400" dirty="0" err="1" smtClean="0">
                <a:latin typeface="Times New Roman" pitchFamily="18" charset="0"/>
                <a:cs typeface="Times New Roman" pitchFamily="18" charset="0"/>
              </a:rPr>
              <a:t>Uitleg</a:t>
            </a:r>
            <a:r>
              <a:rPr lang="en-US" sz="2400" dirty="0" smtClean="0">
                <a:latin typeface="Times New Roman" pitchFamily="18" charset="0"/>
                <a:cs typeface="Times New Roman" pitchFamily="18" charset="0"/>
              </a:rPr>
              <a:t> over </a:t>
            </a:r>
            <a:r>
              <a:rPr lang="en-US" sz="2400" dirty="0" err="1" smtClean="0">
                <a:latin typeface="Times New Roman" pitchFamily="18" charset="0"/>
                <a:cs typeface="Times New Roman" pitchFamily="18" charset="0"/>
              </a:rPr>
              <a:t>graansoorten</a:t>
            </a:r>
            <a:r>
              <a:rPr lang="en-US" sz="2400" dirty="0" smtClean="0">
                <a:latin typeface="Times New Roman" pitchFamily="18" charset="0"/>
                <a:cs typeface="Times New Roman" pitchFamily="18" charset="0"/>
              </a:rPr>
              <a:t> en </a:t>
            </a:r>
            <a:r>
              <a:rPr lang="en-US" sz="2400" dirty="0" err="1" smtClean="0">
                <a:latin typeface="Times New Roman" pitchFamily="18" charset="0"/>
                <a:cs typeface="Times New Roman" pitchFamily="18" charset="0"/>
              </a:rPr>
              <a:t>eigenschappen</a:t>
            </a:r>
            <a:r>
              <a:rPr lang="en-US" sz="2400" dirty="0" smtClean="0">
                <a:latin typeface="Times New Roman" pitchFamily="18" charset="0"/>
                <a:cs typeface="Times New Roman" pitchFamily="18" charset="0"/>
              </a:rPr>
              <a:t> van </a:t>
            </a:r>
            <a:r>
              <a:rPr lang="en-US" sz="2400" dirty="0" err="1" smtClean="0">
                <a:latin typeface="Times New Roman" pitchFamily="18" charset="0"/>
                <a:cs typeface="Times New Roman" pitchFamily="18" charset="0"/>
              </a:rPr>
              <a:t>granen</a:t>
            </a:r>
            <a:endParaRPr lang="en-US" sz="2400" dirty="0" smtClean="0">
              <a:latin typeface="Times New Roman" pitchFamily="18" charset="0"/>
              <a:cs typeface="Times New Roman" pitchFamily="18" charset="0"/>
            </a:endParaRPr>
          </a:p>
          <a:p>
            <a:pPr marL="457200" indent="-457200">
              <a:buFont typeface="Arial" panose="020B0604020202020204" pitchFamily="34" charset="0"/>
              <a:buChar char="•"/>
            </a:pPr>
            <a:r>
              <a:rPr lang="en-US" sz="2400" dirty="0" smtClean="0">
                <a:latin typeface="Times New Roman" pitchFamily="18" charset="0"/>
                <a:cs typeface="Times New Roman" pitchFamily="18" charset="0"/>
              </a:rPr>
              <a:t>De </a:t>
            </a:r>
            <a:r>
              <a:rPr lang="en-US" sz="2400" dirty="0" err="1">
                <a:latin typeface="Times New Roman" pitchFamily="18" charset="0"/>
                <a:cs typeface="Times New Roman" pitchFamily="18" charset="0"/>
              </a:rPr>
              <a:t>meest</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gehoorde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vragen</a:t>
            </a:r>
            <a:r>
              <a:rPr lang="en-US" sz="2400" dirty="0" smtClean="0">
                <a:latin typeface="Times New Roman" pitchFamily="18" charset="0"/>
                <a:cs typeface="Times New Roman" pitchFamily="18" charset="0"/>
              </a:rPr>
              <a:t>:</a:t>
            </a:r>
          </a:p>
          <a:p>
            <a:pPr marL="914400" lvl="1" indent="-457200">
              <a:buFont typeface="Arial" panose="020B0604020202020204" pitchFamily="34" charset="0"/>
              <a:buChar char="•"/>
            </a:pPr>
            <a:r>
              <a:rPr lang="en-US" sz="2400" dirty="0" smtClean="0">
                <a:latin typeface="Times New Roman" pitchFamily="18" charset="0"/>
                <a:cs typeface="Times New Roman" pitchFamily="18" charset="0"/>
              </a:rPr>
              <a:t>	Is </a:t>
            </a:r>
            <a:r>
              <a:rPr lang="en-US" sz="2400" dirty="0" err="1" smtClean="0">
                <a:latin typeface="Times New Roman" pitchFamily="18" charset="0"/>
                <a:cs typeface="Times New Roman" pitchFamily="18" charset="0"/>
              </a:rPr>
              <a:t>er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verschil</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tussen</a:t>
            </a:r>
            <a:r>
              <a:rPr lang="en-US" sz="2400" dirty="0" smtClean="0">
                <a:latin typeface="Times New Roman" pitchFamily="18" charset="0"/>
                <a:cs typeface="Times New Roman" pitchFamily="18" charset="0"/>
              </a:rPr>
              <a:t>: </a:t>
            </a:r>
          </a:p>
          <a:p>
            <a:pPr marL="914400" lvl="1" indent="-457200">
              <a:buFont typeface="Courier New" panose="02070309020205020404" pitchFamily="49" charset="0"/>
              <a:buChar char="o"/>
            </a:pPr>
            <a:r>
              <a:rPr lang="en-US" sz="2400" dirty="0" err="1" smtClean="0">
                <a:latin typeface="Times New Roman" pitchFamily="18" charset="0"/>
                <a:cs typeface="Times New Roman" pitchFamily="18" charset="0"/>
              </a:rPr>
              <a:t>Fabrieksmeel</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Molenmeel</a:t>
            </a:r>
            <a:r>
              <a:rPr lang="en-US" sz="2400" dirty="0" smtClean="0">
                <a:latin typeface="Times New Roman" pitchFamily="18" charset="0"/>
                <a:cs typeface="Times New Roman" pitchFamily="18" charset="0"/>
              </a:rPr>
              <a:t>? </a:t>
            </a:r>
          </a:p>
          <a:p>
            <a:pPr marL="914400" lvl="1" indent="-457200">
              <a:buFont typeface="Courier New" panose="02070309020205020404" pitchFamily="49" charset="0"/>
              <a:buChar char="o"/>
            </a:pPr>
            <a:r>
              <a:rPr lang="en-US" sz="2400" dirty="0" err="1" smtClean="0">
                <a:latin typeface="Times New Roman" pitchFamily="18" charset="0"/>
                <a:cs typeface="Times New Roman" pitchFamily="18" charset="0"/>
              </a:rPr>
              <a:t>Industrieel</a:t>
            </a:r>
            <a:r>
              <a:rPr lang="en-US" sz="2400" dirty="0" smtClean="0">
                <a:latin typeface="Times New Roman" pitchFamily="18" charset="0"/>
                <a:cs typeface="Times New Roman" pitchFamily="18" charset="0"/>
              </a:rPr>
              <a:t>- en </a:t>
            </a:r>
            <a:r>
              <a:rPr lang="en-US" sz="2400" dirty="0" err="1" smtClean="0">
                <a:latin typeface="Times New Roman" pitchFamily="18" charset="0"/>
                <a:cs typeface="Times New Roman" pitchFamily="18" charset="0"/>
              </a:rPr>
              <a:t>ambachtelijk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gebakken</a:t>
            </a:r>
            <a:r>
              <a:rPr lang="en-US" sz="2400" dirty="0" smtClean="0">
                <a:latin typeface="Times New Roman" pitchFamily="18" charset="0"/>
                <a:cs typeface="Times New Roman" pitchFamily="18" charset="0"/>
              </a:rPr>
              <a:t> brood?</a:t>
            </a:r>
          </a:p>
          <a:p>
            <a:pPr marL="457200" indent="-457200">
              <a:buFont typeface="Arial" panose="020B0604020202020204" pitchFamily="34" charset="0"/>
              <a:buChar char="•"/>
            </a:pPr>
            <a:r>
              <a:rPr lang="en-US" sz="2400" dirty="0" smtClean="0">
                <a:latin typeface="Times New Roman" pitchFamily="18" charset="0"/>
                <a:cs typeface="Times New Roman" pitchFamily="18" charset="0"/>
              </a:rPr>
              <a:t>Is </a:t>
            </a:r>
            <a:r>
              <a:rPr lang="en-US" sz="2400" dirty="0" err="1">
                <a:latin typeface="Times New Roman" pitchFamily="18" charset="0"/>
                <a:cs typeface="Times New Roman" pitchFamily="18" charset="0"/>
              </a:rPr>
              <a:t>Volkorenmeel</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gezonder</a:t>
            </a:r>
            <a:r>
              <a:rPr lang="en-US" sz="2400" dirty="0">
                <a:latin typeface="Times New Roman" pitchFamily="18" charset="0"/>
                <a:cs typeface="Times New Roman" pitchFamily="18" charset="0"/>
              </a:rPr>
              <a:t>?</a:t>
            </a:r>
          </a:p>
          <a:p>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nl-NL" dirty="0" smtClean="0">
                <a:latin typeface="Times New Roman" pitchFamily="18" charset="0"/>
                <a:cs typeface="Times New Roman" pitchFamily="18" charset="0"/>
              </a:rPr>
              <a:t> </a:t>
            </a:r>
            <a:endParaRPr lang="nl-NL" dirty="0">
              <a:latin typeface="Times New Roman" pitchFamily="18" charset="0"/>
              <a:cs typeface="Times New Roman" pitchFamily="18" charset="0"/>
            </a:endParaRPr>
          </a:p>
        </p:txBody>
      </p:sp>
      <p:sp>
        <p:nvSpPr>
          <p:cNvPr id="4" name="Tijdelijke aanduiding voor dianummer 3"/>
          <p:cNvSpPr>
            <a:spLocks noGrp="1"/>
          </p:cNvSpPr>
          <p:nvPr>
            <p:ph type="sldNum" sz="quarter" idx="12"/>
          </p:nvPr>
        </p:nvSpPr>
        <p:spPr/>
        <p:txBody>
          <a:bodyPr/>
          <a:lstStyle/>
          <a:p>
            <a:fld id="{2417DDE6-8BAB-45BA-8E40-63FF49852677}" type="slidenum">
              <a:rPr lang="nl-NL" smtClean="0"/>
              <a:t>2</a:t>
            </a:fld>
            <a:endParaRPr lang="nl-NL"/>
          </a:p>
        </p:txBody>
      </p:sp>
      <p:sp>
        <p:nvSpPr>
          <p:cNvPr id="6" name="Tijdelijke aanduiding voor voettekst 5"/>
          <p:cNvSpPr>
            <a:spLocks noGrp="1"/>
          </p:cNvSpPr>
          <p:nvPr>
            <p:ph type="ftr" sz="quarter" idx="11"/>
          </p:nvPr>
        </p:nvSpPr>
        <p:spPr/>
        <p:txBody>
          <a:bodyPr/>
          <a:lstStyle/>
          <a:p>
            <a:r>
              <a:rPr lang="nl-NL" smtClean="0"/>
              <a:t>Molen De Windhond, Soest, 2014            (Henk Rutgers, Jan Vermeulen)</a:t>
            </a:r>
            <a:endParaRPr lang="nl-NL"/>
          </a:p>
        </p:txBody>
      </p:sp>
    </p:spTree>
    <p:extLst>
      <p:ext uri="{BB962C8B-B14F-4D97-AF65-F5344CB8AC3E}">
        <p14:creationId xmlns:p14="http://schemas.microsoft.com/office/powerpoint/2010/main" val="2447455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354162"/>
          </a:xfrm>
        </p:spPr>
        <p:txBody>
          <a:bodyPr>
            <a:normAutofit/>
          </a:bodyPr>
          <a:lstStyle/>
          <a:p>
            <a:r>
              <a:rPr lang="nl-NL" dirty="0" smtClean="0">
                <a:latin typeface="Times New Roman" panose="02020603050405020304" pitchFamily="18" charset="0"/>
                <a:cs typeface="Times New Roman" panose="02020603050405020304" pitchFamily="18" charset="0"/>
              </a:rPr>
              <a:t>Van </a:t>
            </a:r>
            <a:r>
              <a:rPr lang="nl-NL" dirty="0" smtClean="0">
                <a:latin typeface="Times New Roman" panose="02020603050405020304" pitchFamily="18" charset="0"/>
                <a:cs typeface="Times New Roman" panose="02020603050405020304" pitchFamily="18" charset="0"/>
              </a:rPr>
              <a:t>Graan </a:t>
            </a:r>
            <a:r>
              <a:rPr lang="nl-NL" dirty="0" smtClean="0">
                <a:latin typeface="Times New Roman" panose="02020603050405020304" pitchFamily="18" charset="0"/>
                <a:cs typeface="Times New Roman" panose="02020603050405020304" pitchFamily="18" charset="0"/>
              </a:rPr>
              <a:t>tot </a:t>
            </a:r>
            <a:r>
              <a:rPr lang="nl-NL" dirty="0" smtClean="0">
                <a:latin typeface="Times New Roman" panose="02020603050405020304" pitchFamily="18" charset="0"/>
                <a:cs typeface="Times New Roman" panose="02020603050405020304" pitchFamily="18" charset="0"/>
              </a:rPr>
              <a:t>Brood</a:t>
            </a:r>
            <a:r>
              <a:rPr lang="nl-NL" dirty="0" smtClean="0"/>
              <a:t/>
            </a:r>
            <a:br>
              <a:rPr lang="nl-NL" dirty="0" smtClean="0"/>
            </a:br>
            <a:r>
              <a:rPr lang="nl-NL" sz="3200" dirty="0" smtClean="0">
                <a:latin typeface="Times New Roman" panose="02020603050405020304" pitchFamily="18" charset="0"/>
                <a:cs typeface="Times New Roman" panose="02020603050405020304" pitchFamily="18" charset="0"/>
              </a:rPr>
              <a:t>Broodbereiding</a:t>
            </a:r>
            <a:endParaRPr lang="nl-NL" sz="3200" dirty="0">
              <a:latin typeface="Times New Roman" panose="02020603050405020304" pitchFamily="18" charset="0"/>
              <a:cs typeface="Times New Roman" panose="02020603050405020304" pitchFamily="18" charset="0"/>
            </a:endParaRPr>
          </a:p>
        </p:txBody>
      </p:sp>
      <p:sp>
        <p:nvSpPr>
          <p:cNvPr id="3" name="Tijdelijke aanduiding voor inhoud 2"/>
          <p:cNvSpPr>
            <a:spLocks noGrp="1"/>
          </p:cNvSpPr>
          <p:nvPr>
            <p:ph idx="1"/>
          </p:nvPr>
        </p:nvSpPr>
        <p:spPr>
          <a:xfrm>
            <a:off x="457200" y="1628800"/>
            <a:ext cx="8229600" cy="4785395"/>
          </a:xfrm>
        </p:spPr>
        <p:txBody>
          <a:bodyPr>
            <a:normAutofit fontScale="85000" lnSpcReduction="20000"/>
          </a:bodyPr>
          <a:lstStyle/>
          <a:p>
            <a:pPr marL="0" indent="0">
              <a:buNone/>
            </a:pPr>
            <a:r>
              <a:rPr lang="nl-NL" sz="2800" b="1" dirty="0" smtClean="0">
                <a:latin typeface="Times New Roman" panose="02020603050405020304" pitchFamily="18" charset="0"/>
                <a:cs typeface="Times New Roman" panose="02020603050405020304" pitchFamily="18" charset="0"/>
              </a:rPr>
              <a:t>Zonder vergisting is het moeilijk broodbakken</a:t>
            </a:r>
            <a:r>
              <a:rPr lang="nl-NL" sz="2400" dirty="0" smtClean="0"/>
              <a:t>.</a:t>
            </a:r>
          </a:p>
          <a:p>
            <a:r>
              <a:rPr lang="nl-NL" sz="2800" b="1" dirty="0" smtClean="0">
                <a:latin typeface="Times New Roman" panose="02020603050405020304" pitchFamily="18" charset="0"/>
                <a:cs typeface="Times New Roman" panose="02020603050405020304" pitchFamily="18" charset="0"/>
              </a:rPr>
              <a:t>Droge gist </a:t>
            </a:r>
            <a:r>
              <a:rPr lang="nl-NL" sz="2800" dirty="0" smtClean="0">
                <a:latin typeface="Times New Roman" panose="02020603050405020304" pitchFamily="18" charset="0"/>
                <a:cs typeface="Times New Roman" panose="02020603050405020304" pitchFamily="18" charset="0"/>
              </a:rPr>
              <a:t>wordt ook wel instant gist genoemd. Deze bevat slechts 96% droge stof. Daarom gebruik je minder dan verse gist, ongeveer de helft tot een derde.</a:t>
            </a:r>
            <a:br>
              <a:rPr lang="nl-NL" sz="2800" dirty="0" smtClean="0">
                <a:latin typeface="Times New Roman" panose="02020603050405020304" pitchFamily="18" charset="0"/>
                <a:cs typeface="Times New Roman" panose="02020603050405020304" pitchFamily="18" charset="0"/>
              </a:rPr>
            </a:br>
            <a:r>
              <a:rPr lang="nl-NL" sz="2600" dirty="0" smtClean="0">
                <a:latin typeface="Times New Roman" panose="02020603050405020304" pitchFamily="18" charset="0"/>
                <a:cs typeface="Times New Roman" panose="02020603050405020304" pitchFamily="18" charset="0"/>
              </a:rPr>
              <a:t>Droge gist bewaren in een afgesloten pot en is dan 2 jaar houdbaar.</a:t>
            </a:r>
          </a:p>
          <a:p>
            <a:pPr lvl="1"/>
            <a:r>
              <a:rPr lang="nl-NL" sz="2400" b="1" dirty="0" smtClean="0">
                <a:latin typeface="Times New Roman" panose="02020603050405020304" pitchFamily="18" charset="0"/>
                <a:cs typeface="Times New Roman" panose="02020603050405020304" pitchFamily="18" charset="0"/>
              </a:rPr>
              <a:t>Belangrijk</a:t>
            </a:r>
            <a:r>
              <a:rPr lang="nl-NL" sz="2400" dirty="0" smtClean="0">
                <a:latin typeface="Times New Roman" panose="02020603050405020304" pitchFamily="18" charset="0"/>
                <a:cs typeface="Times New Roman" panose="02020603050405020304" pitchFamily="18" charset="0"/>
              </a:rPr>
              <a:t>: Droge gist nooit oplossen in water, de cellen gaan dood en verliest zijn actieve werking</a:t>
            </a:r>
            <a:r>
              <a:rPr lang="nl-NL" sz="2200" dirty="0" smtClean="0">
                <a:latin typeface="Times New Roman" panose="02020603050405020304" pitchFamily="18" charset="0"/>
                <a:cs typeface="Times New Roman" panose="02020603050405020304" pitchFamily="18" charset="0"/>
              </a:rPr>
              <a:t>. </a:t>
            </a:r>
          </a:p>
          <a:p>
            <a:pPr marL="457200" lvl="1" indent="0">
              <a:buNone/>
            </a:pPr>
            <a:r>
              <a:rPr lang="nl-NL" sz="2600" dirty="0" smtClean="0">
                <a:latin typeface="Times New Roman" panose="02020603050405020304" pitchFamily="18" charset="0"/>
                <a:cs typeface="Times New Roman" panose="02020603050405020304" pitchFamily="18" charset="0"/>
              </a:rPr>
              <a:t>Droge gist is verkrijgbaar in zakjes van 7 of 11 g en in verpakking van bv. 125 en 500g</a:t>
            </a:r>
            <a:r>
              <a:rPr lang="nl-NL" sz="2200" dirty="0" smtClean="0">
                <a:latin typeface="Times New Roman" panose="02020603050405020304" pitchFamily="18" charset="0"/>
                <a:cs typeface="Times New Roman" panose="02020603050405020304" pitchFamily="18" charset="0"/>
              </a:rPr>
              <a:t>.</a:t>
            </a:r>
          </a:p>
          <a:p>
            <a:r>
              <a:rPr lang="nl-NL" sz="2800" b="1" dirty="0" smtClean="0">
                <a:latin typeface="Times New Roman" panose="02020603050405020304" pitchFamily="18" charset="0"/>
                <a:cs typeface="Times New Roman" panose="02020603050405020304" pitchFamily="18" charset="0"/>
              </a:rPr>
              <a:t>Verse gist </a:t>
            </a:r>
            <a:r>
              <a:rPr lang="nl-NL" sz="2800" dirty="0" smtClean="0">
                <a:latin typeface="Times New Roman" panose="02020603050405020304" pitchFamily="18" charset="0"/>
                <a:cs typeface="Times New Roman" panose="02020603050405020304" pitchFamily="18" charset="0"/>
              </a:rPr>
              <a:t>bevat slechts 30% droge stof en daarom gebruik je meer dan droge gist. Verse gist moeten worden bewaard bij 4 à 5°C en is slechts 4 weken houdbaar. De verse gist mag je wel oplossen inwater maar hoeft niet</a:t>
            </a:r>
            <a:r>
              <a:rPr lang="nl-NL" sz="2600" dirty="0" smtClean="0">
                <a:latin typeface="Times New Roman" panose="02020603050405020304" pitchFamily="18" charset="0"/>
                <a:cs typeface="Times New Roman" panose="02020603050405020304" pitchFamily="18" charset="0"/>
              </a:rPr>
              <a:t>.</a:t>
            </a:r>
          </a:p>
          <a:p>
            <a:pPr marL="0" indent="0">
              <a:buNone/>
            </a:pPr>
            <a:r>
              <a:rPr lang="nl-NL" sz="2600" dirty="0" smtClean="0">
                <a:latin typeface="Times New Roman" panose="02020603050405020304" pitchFamily="18" charset="0"/>
                <a:cs typeface="Times New Roman" panose="02020603050405020304" pitchFamily="18" charset="0"/>
              </a:rPr>
              <a:t>    Verse gist is verkrijgbaar in 42g blokjes of in blokken van 1 kg.</a:t>
            </a:r>
          </a:p>
          <a:p>
            <a:pPr marL="0" indent="0">
              <a:buNone/>
            </a:pPr>
            <a:endParaRPr lang="nl-NL" sz="2400" dirty="0"/>
          </a:p>
        </p:txBody>
      </p:sp>
      <p:sp>
        <p:nvSpPr>
          <p:cNvPr id="4" name="Tijdelijke aanduiding voor dianummer 3"/>
          <p:cNvSpPr>
            <a:spLocks noGrp="1"/>
          </p:cNvSpPr>
          <p:nvPr>
            <p:ph type="sldNum" sz="quarter" idx="12"/>
          </p:nvPr>
        </p:nvSpPr>
        <p:spPr/>
        <p:txBody>
          <a:bodyPr/>
          <a:lstStyle/>
          <a:p>
            <a:fld id="{2417DDE6-8BAB-45BA-8E40-63FF49852677}" type="slidenum">
              <a:rPr lang="nl-NL" smtClean="0"/>
              <a:t>20</a:t>
            </a:fld>
            <a:endParaRPr lang="nl-NL"/>
          </a:p>
        </p:txBody>
      </p:sp>
      <p:sp>
        <p:nvSpPr>
          <p:cNvPr id="5" name="Tijdelijke aanduiding voor voettekst 4"/>
          <p:cNvSpPr>
            <a:spLocks noGrp="1"/>
          </p:cNvSpPr>
          <p:nvPr>
            <p:ph type="ftr" sz="quarter" idx="11"/>
          </p:nvPr>
        </p:nvSpPr>
        <p:spPr/>
        <p:txBody>
          <a:bodyPr/>
          <a:lstStyle/>
          <a:p>
            <a:r>
              <a:rPr lang="nl-NL" smtClean="0"/>
              <a:t>Molen De Windhond, Soest, 2014            (Henk Rutgers, Jan Vermeulen)</a:t>
            </a:r>
            <a:endParaRPr lang="nl-NL"/>
          </a:p>
        </p:txBody>
      </p:sp>
    </p:spTree>
    <p:extLst>
      <p:ext uri="{BB962C8B-B14F-4D97-AF65-F5344CB8AC3E}">
        <p14:creationId xmlns:p14="http://schemas.microsoft.com/office/powerpoint/2010/main" val="9030906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latin typeface="Times New Roman" panose="02020603050405020304" pitchFamily="18" charset="0"/>
                <a:cs typeface="Times New Roman" panose="02020603050405020304" pitchFamily="18" charset="0"/>
              </a:rPr>
              <a:t>Van </a:t>
            </a:r>
            <a:r>
              <a:rPr lang="nl-NL" dirty="0" smtClean="0">
                <a:latin typeface="Times New Roman" panose="02020603050405020304" pitchFamily="18" charset="0"/>
                <a:cs typeface="Times New Roman" panose="02020603050405020304" pitchFamily="18" charset="0"/>
              </a:rPr>
              <a:t>Graan </a:t>
            </a:r>
            <a:r>
              <a:rPr lang="nl-NL" dirty="0" smtClean="0">
                <a:latin typeface="Times New Roman" panose="02020603050405020304" pitchFamily="18" charset="0"/>
                <a:cs typeface="Times New Roman" panose="02020603050405020304" pitchFamily="18" charset="0"/>
              </a:rPr>
              <a:t>tot </a:t>
            </a:r>
            <a:r>
              <a:rPr lang="nl-NL" dirty="0" smtClean="0">
                <a:latin typeface="Times New Roman" panose="02020603050405020304" pitchFamily="18" charset="0"/>
                <a:cs typeface="Times New Roman" panose="02020603050405020304" pitchFamily="18" charset="0"/>
              </a:rPr>
              <a:t>Brood</a:t>
            </a:r>
            <a:r>
              <a:rPr lang="nl-NL" dirty="0" smtClean="0"/>
              <a:t/>
            </a:r>
            <a:br>
              <a:rPr lang="nl-NL" dirty="0" smtClean="0"/>
            </a:br>
            <a:r>
              <a:rPr lang="nl-NL" sz="3600" dirty="0" smtClean="0">
                <a:latin typeface="Times New Roman" panose="02020603050405020304" pitchFamily="18" charset="0"/>
                <a:cs typeface="Times New Roman" panose="02020603050405020304" pitchFamily="18" charset="0"/>
              </a:rPr>
              <a:t>Broodbereiding</a:t>
            </a:r>
            <a:endParaRPr lang="nl-NL" sz="3600" dirty="0">
              <a:latin typeface="Times New Roman" panose="02020603050405020304" pitchFamily="18" charset="0"/>
              <a:cs typeface="Times New Roman" panose="02020603050405020304" pitchFamily="18" charset="0"/>
            </a:endParaRPr>
          </a:p>
        </p:txBody>
      </p:sp>
      <p:sp>
        <p:nvSpPr>
          <p:cNvPr id="3" name="Tijdelijke aanduiding voor inhoud 2"/>
          <p:cNvSpPr>
            <a:spLocks noGrp="1"/>
          </p:cNvSpPr>
          <p:nvPr>
            <p:ph idx="1"/>
          </p:nvPr>
        </p:nvSpPr>
        <p:spPr/>
        <p:txBody>
          <a:bodyPr/>
          <a:lstStyle/>
          <a:p>
            <a:r>
              <a:rPr lang="nl-NL" sz="2800" b="1" dirty="0" smtClean="0">
                <a:latin typeface="Times New Roman" panose="02020603050405020304" pitchFamily="18" charset="0"/>
                <a:cs typeface="Times New Roman" panose="02020603050405020304" pitchFamily="18" charset="0"/>
              </a:rPr>
              <a:t>Gebruik van gist</a:t>
            </a:r>
            <a:r>
              <a:rPr lang="nl-NL" sz="2400" dirty="0" smtClean="0"/>
              <a:t>.</a:t>
            </a:r>
            <a:br>
              <a:rPr lang="nl-NL" sz="2400" dirty="0" smtClean="0"/>
            </a:br>
            <a:r>
              <a:rPr lang="nl-NL" sz="2400" dirty="0" smtClean="0">
                <a:latin typeface="Times New Roman" panose="02020603050405020304" pitchFamily="18" charset="0"/>
                <a:cs typeface="Times New Roman" panose="02020603050405020304" pitchFamily="18" charset="0"/>
              </a:rPr>
              <a:t>Voorkom zoveel als mogelijk contact tussen gist en zout. Zout doodt de gistcellen. Boter vormt een vetlaagje rond de gistcellen, waardoor deze als het ware opgesloten zitten en hun actieve werking niet kunnen uitoefenen. </a:t>
            </a:r>
          </a:p>
          <a:p>
            <a:r>
              <a:rPr lang="nl-NL" sz="2400" dirty="0" smtClean="0">
                <a:latin typeface="Times New Roman" panose="02020603050405020304" pitchFamily="18" charset="0"/>
                <a:cs typeface="Times New Roman" panose="02020603050405020304" pitchFamily="18" charset="0"/>
              </a:rPr>
              <a:t>Deegbereiding</a:t>
            </a:r>
            <a:r>
              <a:rPr lang="nl-NL" sz="2400" dirty="0">
                <a:latin typeface="Times New Roman" panose="02020603050405020304" pitchFamily="18" charset="0"/>
                <a:cs typeface="Times New Roman" panose="02020603050405020304" pitchFamily="18" charset="0"/>
              </a:rPr>
              <a:t>:</a:t>
            </a:r>
            <a:r>
              <a:rPr lang="nl-NL" sz="2400" dirty="0" smtClean="0">
                <a:latin typeface="Times New Roman" panose="02020603050405020304" pitchFamily="18" charset="0"/>
                <a:cs typeface="Times New Roman" panose="02020603050405020304" pitchFamily="18" charset="0"/>
              </a:rPr>
              <a:t> eerst kneed je een deeg op basis van bloem, gist, water en zout. Pas nadien kneed je de boter in kleine blokjes in het deeg</a:t>
            </a:r>
            <a:r>
              <a:rPr lang="nl-NL" sz="2400" dirty="0" smtClean="0"/>
              <a:t>.</a:t>
            </a:r>
            <a:endParaRPr lang="nl-NL" sz="2400" dirty="0"/>
          </a:p>
        </p:txBody>
      </p:sp>
      <p:sp>
        <p:nvSpPr>
          <p:cNvPr id="4" name="Tijdelijke aanduiding voor dianummer 3"/>
          <p:cNvSpPr>
            <a:spLocks noGrp="1"/>
          </p:cNvSpPr>
          <p:nvPr>
            <p:ph type="sldNum" sz="quarter" idx="12"/>
          </p:nvPr>
        </p:nvSpPr>
        <p:spPr/>
        <p:txBody>
          <a:bodyPr/>
          <a:lstStyle/>
          <a:p>
            <a:fld id="{2417DDE6-8BAB-45BA-8E40-63FF49852677}" type="slidenum">
              <a:rPr lang="nl-NL" smtClean="0"/>
              <a:t>21</a:t>
            </a:fld>
            <a:endParaRPr lang="nl-NL"/>
          </a:p>
        </p:txBody>
      </p:sp>
      <p:sp>
        <p:nvSpPr>
          <p:cNvPr id="5" name="Tijdelijke aanduiding voor voettekst 4"/>
          <p:cNvSpPr>
            <a:spLocks noGrp="1"/>
          </p:cNvSpPr>
          <p:nvPr>
            <p:ph type="ftr" sz="quarter" idx="11"/>
          </p:nvPr>
        </p:nvSpPr>
        <p:spPr/>
        <p:txBody>
          <a:bodyPr/>
          <a:lstStyle/>
          <a:p>
            <a:r>
              <a:rPr lang="nl-NL" smtClean="0"/>
              <a:t>Molen De Windhond, Soest, 2014            (Henk Rutgers, Jan Vermeulen)</a:t>
            </a:r>
            <a:endParaRPr lang="nl-NL"/>
          </a:p>
        </p:txBody>
      </p:sp>
    </p:spTree>
    <p:extLst>
      <p:ext uri="{BB962C8B-B14F-4D97-AF65-F5344CB8AC3E}">
        <p14:creationId xmlns:p14="http://schemas.microsoft.com/office/powerpoint/2010/main" val="27781164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Afbeelding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2" name="Titel 1"/>
          <p:cNvSpPr>
            <a:spLocks noGrp="1"/>
          </p:cNvSpPr>
          <p:nvPr>
            <p:ph type="ctrTitle"/>
          </p:nvPr>
        </p:nvSpPr>
        <p:spPr>
          <a:xfrm>
            <a:off x="685800" y="116633"/>
            <a:ext cx="7772400" cy="1397375"/>
          </a:xfrm>
        </p:spPr>
        <p:txBody>
          <a:bodyPr anchor="t">
            <a:normAutofit/>
          </a:bodyPr>
          <a:lstStyle/>
          <a:p>
            <a:r>
              <a:rPr lang="en-US" sz="4000" dirty="0" smtClean="0">
                <a:latin typeface="Times New Roman" panose="02020603050405020304" pitchFamily="18" charset="0"/>
                <a:cs typeface="Times New Roman" panose="02020603050405020304" pitchFamily="18" charset="0"/>
              </a:rPr>
              <a:t>Van </a:t>
            </a:r>
            <a:r>
              <a:rPr lang="en-US" sz="4000" dirty="0" err="1" smtClean="0">
                <a:latin typeface="Times New Roman" panose="02020603050405020304" pitchFamily="18" charset="0"/>
                <a:cs typeface="Times New Roman" panose="02020603050405020304" pitchFamily="18" charset="0"/>
              </a:rPr>
              <a:t>Graan</a:t>
            </a:r>
            <a:r>
              <a:rPr lang="en-US" sz="4000" dirty="0" smtClean="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tot </a:t>
            </a:r>
            <a:r>
              <a:rPr lang="en-US" sz="4000" dirty="0" smtClean="0">
                <a:latin typeface="Times New Roman" panose="02020603050405020304" pitchFamily="18" charset="0"/>
                <a:cs typeface="Times New Roman" panose="02020603050405020304" pitchFamily="18" charset="0"/>
              </a:rPr>
              <a:t>Brood</a:t>
            </a: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r>
              <a:rPr lang="en-US" sz="3200" dirty="0" err="1" smtClean="0">
                <a:latin typeface="Times New Roman" panose="02020603050405020304" pitchFamily="18" charset="0"/>
                <a:cs typeface="Times New Roman" panose="02020603050405020304" pitchFamily="18" charset="0"/>
              </a:rPr>
              <a:t>Fabrieksmeel</a:t>
            </a:r>
            <a:r>
              <a:rPr lang="en-US" sz="3200" dirty="0" smtClean="0">
                <a:latin typeface="Times New Roman" panose="02020603050405020304" pitchFamily="18" charset="0"/>
                <a:cs typeface="Times New Roman" panose="02020603050405020304" pitchFamily="18" charset="0"/>
              </a:rPr>
              <a:t> vs </a:t>
            </a:r>
            <a:r>
              <a:rPr lang="en-US" sz="3200" dirty="0" err="1" smtClean="0">
                <a:latin typeface="Times New Roman" panose="02020603050405020304" pitchFamily="18" charset="0"/>
                <a:cs typeface="Times New Roman" panose="02020603050405020304" pitchFamily="18" charset="0"/>
              </a:rPr>
              <a:t>Molenmeel</a:t>
            </a:r>
            <a:endParaRPr lang="nl-NL" sz="3200" dirty="0">
              <a:latin typeface="Times New Roman" panose="02020603050405020304" pitchFamily="18" charset="0"/>
              <a:cs typeface="Times New Roman" panose="02020603050405020304" pitchFamily="18" charset="0"/>
            </a:endParaRPr>
          </a:p>
        </p:txBody>
      </p:sp>
      <p:sp>
        <p:nvSpPr>
          <p:cNvPr id="4" name="AutoShape 2" descr="data:image/jpeg;base64,/9j/4AAQSkZJRgABAQAAAQABAAD/2wCEAAkGBhISEBUSEhISEBQVFQ8VFBUUEBAPDxUQFBAVFBQQFBQXHCYeFxkjGRQUHy8gIycpLCwsFR4xNTAqNSYrLCkBCQoKDgwOFw8PFCkYFBgpKSkpKSkpKSkpKSkpKSkpKSkpKSkpKSkpKSkpKSwpKSkpKSkpKSkpKSkpLCkpKSkpKf/AABEIALgAzwMBIgACEQEDEQH/xAAbAAACAwEBAQAAAAAAAAAAAAADBAECBQAGB//EAD8QAAICAQIBCAUKBQQDAQAAAAECAAMRBCESBRMxQVFxkaEiYYGxwQYUIzJCUmJy0eGCkrLC8ENTc6IzY3Qk/8QAGQEAAwEBAQAAAAAAAAAAAAAAAAECAwQF/8QAIxEBAQACAgIBBAMAAAAAAAAAAAECEQMhEjFBBCNRcSIyYf/aAAwDAQACEQMRAD8A+fo8OhgKk3jfDOeuapV4auyLAS3FEk6LMwoETpjqLJoWJleGSRLCTSDKxeyreOESmItgqKIQaeMKm3l7ZbEdoO/JfR8eo4Opq3z3I9dv9hhFb/8AFa3+9qkB7kRrD5sJHIbcNwYdVeq6P/neX1VXBotN/wCx9TZ7Aq1g+UxyvcV8M7R6fJcdbU6gD1kVlx5oJ6HkyvF2pXp5rTADb/ZqVfeWmZ8nyPndIPQbOE/lKMD741yLcbLtSR/q0azHe7rj3x59nDGqq4E06HbFCuR67XZ/cBNIvjgT7qDP5n9M+8eEDyvTzmrFa9lFY7MKgPukG4Na5/E2O7OB8JzztW2jVsjH8q+LZPulMy/F9GvrZj4YUf3QJaI05lq3gTLVmVJ0m0zIM4SCZNSE4i9kPYYuYKj53XXCcMmsQ+J3WpKtXBlI3YsXzKlITTriPBYlS8PzsKDAkM0Bz0o90jQG4pdTE+chKmhoHf8ATb1PSfYy2qT4gRbnJYt9HZ36b+uyKcZj0K9L8lgDc3/Dco/NYvAPfL/Kyvm/m1P+1p0B/Mzb/wBMB8ks84uM+lqNIvsAttb2YUSvynuNmrsPUpCDswqgHzzMNfcn4V8J+SgB1dRbGF43PsUqPNhGPkk3BqWz9mnUg/wgfERHQKUqvsHSFoQduXvVj5Vmb3yc5O49Vqc9Cm4H+K/J8gYZ33REV6orqb7enmxZj821S/HwgNMYPTZNVjkf+S1R7BxWHzZY3oauJ1HaVB7s5PlmYz0pp29IX7qqPbjJ8yZQrIWzLFu0k+Jl+qEK0IwlYkYhFG0E2plHaWaBtMRQN3g8yrPK8USo8TQsKVilN8I1s7rE1ZzFnaS9sWtsl4wxhbCc7M/noVbpdxGjfOyOPMV44ZGk6IZRDqYsGhFskg9pritduwIPzcEMMgjnD0/r0wL6QEF6ssoyWXZrUHaR9pfxAd4kVtmq71Cg+zngPjEBcQQQSCNwRkEH1HqlYqe8+QukyFfqFlz+r0aErHnY0xtWx56zPTzluf5z+09r8hQG0lTsFBc3k8KhQcWH0sDrPCJjaD5NtqNbqExhU4myTgBrVzUfWNyf4Zw3P7l/xeg9JyUG5N1NxyOFlK424io4Rn1Djz7JtclnmzqGxg2rfYM/cWpWz/M5jvK+nbT6J6kPo11BD63C5a32sRMti3FYr5JTk/p3yeIbnyx7Jlllvc/FFjM5oLVUo7LHPezBV8k849ydV9Zvuq3ifRHvgtUnpBd/RSpfaEBPmTHNNtWfxMB7FGf0j+EuSuXAkrLQ2hXm5PDLyDAKPFbWjFhiV5lw4AzygeDseQrQsN4Gq6G5yJrCz0bIVXssi72SzoZwqjmoYEKgMtzcsolWjaFhlkCdmSFwZfjgxvLiuRUmNI/0d/8AxofDUV/rETNLRVbWjtps/wCro/8AbFuZhMpFX0+o/IyzGgox1Vv4mxgffN3kjgDceAHBAYgYLVKvCAe3HEZ5/kZea0NSgfYrPj6Z98f5N1mHG+xyD7Vx8J4nLnrO2NI0uUKud+jxnjJBHqLjPkIHlTTI1lhVfr0CvIOxTis2HryYnotWTYwB3AcZ7B0E+GY0NTwsBvhKyQT90cZx37Q4s7r9nlXl9RZm2w/jfHcDiPdCJ/GfFgP7ZjaZ+s9/jNa4YIX7qoPbjJ8zOrSB0aWBgUMtxRaZiicZUNILx6JSwxLURxzE75eMVCLiQIVoMR5G8BLKZYJLCmd2x7Tze04LvGqa8xhdHM/I5iz+bgnSadmmxFbNOY5kLiVEqYytMuNLnqleSS9MdrWQmmjlOnMzyyVIvoKc2Y7UvX+ah8eYEA1fo59R900+T6MWp3keKOPjANRlcdoA90xuRvcWKVrVeoLWB1fVVRjyg9X6BFgGADv47fCW5RcgHG+CfIyLbRZUw3Honp6eID9hPJ5L2c9p5DPCHdulznuUnomrynfnTPg/VS857WKekfFseyef0FrWMqKekj2KBNjV7UWqOjm7APVxJxHx6ZXFeztec5N03OWKg6yPAbn3R97MuzdpOO7Ow8MRbkh+Fmf7qOR3nCj3w9I2E7kLgy3FIxJglPFOJkTsxbShmitzQ9hithmmNUA0qTJJlC0dVHmF5P8A8xDDQ5m1TpsxmvR+qF5WkxYul5PxHHowJqfNcdUpZRI81MW2mJ6hcDHXNu6nG8ybEy0uZJyIhY3UktzEPXXK8megl0+8brqxCJTtCLVMrkYuiX6Svq9NPNsfGL1af0lBHWg/7DMP0Du6O8biNFB85HVm1GHczBvjM7T227enO25/pIMFylQUQsOriB7u3zEHdnbHaTjtJPRDfOuNCD93o9k4cjivJOnFSlyfSZRn1Ajo8DGtWGNFr52ZXPQegoFXwxMnQXG2wL1dLdmBtieg5SrPzN37RWvD2YYfAzTi7oyeb0y4qY/eZV9ijiPvWFqeVuXC1r+Ese92z7gJVDOyJNcU4GB4oVIqipkEyZVoQBO0VteGcxK4zSFUF5QtB5kNKXG3o9LHRphL6erEbCTkt22Jvp9uiAOnmkUi9iwhsLlGvAmLze83tfUWMzzpDNfLSciyUw1emyY3Xpo5p9FJuSS9emhTppoV6WS1EjyJlNpo2unPFW3T6NXivo/CM/N41XR6C/h4vDOYWloHTsPRH4s/r8ZTljTFK+MbkZDevqz7pNumbAx08Qx2ZYkjPjLPqSUKP90jy/acuSoT5KVaq8npbdvDomvqbC+m4T0syDxYfv4TC5NHO2AfZXdvgPbPRNuR2K1XkLHx4cMvj9hiazexsdAOB+Vdh7oLhjBqlDOyBRRDKs5E3hFMKmxXglWEZ4ZRkEULxZ1yxC3M2La4o+mmko8dssrOCmPNppU0wtX4vTVxpBF0EOpnMdWdIvZXGw2ZVkhDlZj6aKWaXfom21UGaIthmVaaOV0Q60RhKIUaLGr1SOCPmuUamKHonzUIle2P86IdK5fhx/nZvK2VjHq1IwOnIPmuP0k8raf0GZdyuWHrU7485R9LxHA2+kx6x6XTLc6y+i+D0jPURObK6KFOTcVVjtO57ztN5B9Dv07tj1MCo9xnmOSl47cH6qbnsyNh/nqnq691O33err+sf6hK4vYZj0wFlE0bK4F0nXtfiQVYVUl3SWSNPi5UnMkJwzisel6KukEa44ywJWUNEbUgXEddIrYkD03FluKD4pHHMGXRhLIZTEw0OjxaIZRmXFcrWYUCRVRASXCwqrKtL0qRGJV5fEq0elB4kqJzGcjbjvENDTDtu4RjsdvDMY1iiys4xnBYeo9JHjBa+rhdwdtww+0CrDf3NKPWaxkfVBIx04Gf0xObPqsp10zeT3FdfrJye3M9Zpl+jBHqB8B+88dyevHeR9lSSfHZZ7Si3Nf8S+YOB4CVw++1T2DYkWdY5ZF2nVI00WavMlUhCskCVBpKVSDXGahtIcRbVomyQNqR7hitgl7LRV0gGrjrYi9u0Nku1koLYOwytZmdjm0cVodDFEjVcnSoYSyM1WZiMLQ+DFY0jSVpJgEeELQlNPFKMZBaUZpZxSxoHnJNlkBmXIsjyyrFuNdzt4YH7w2m1SsnCescJyMbEbTtQekd3xgAnENtmAGP4dj7pw8k1XPdyszTDmiy9fF4jO09XowVrGenO/fj9xPLab09RxHoXBP5uoT0zMeBDvvxd2NsfGHD/ZWPsV3gnOZTMkGdzZIEvwSqwqyLdBC7S7jMoRCBotgJ9hFLI3YIM1SgTZYpqGmhYIldXmOJpe1pRHnOJRF3lzHbKRoU7xpRFdLHBFljpXimcJIEnEnStC1vGg+0SSFL4k3E12eDNko7ynFKkDrDBmSTKEylF9fUSuR1A+ER0+sIbB2OfZ65qBt/Eewjome2lBBHWM47czj57JWGc7A1A4LTw/6hBHeZ6Cw4RBnOx8eiec09ha0E/YXA/NmbdrEbHbGP1+Mnh9njN0QGWzAc5Lq062o6mFDRcNJDRWA0xnJAB5cGKQxWWVfokhpVgTLkMtYItYsbdTF3SFiGW0lVnTp0RMN1rGlM6dJyXVsy86dMwgTnedOjNQ2SOOdOkkqWlXadOiOB5i+o9Ft9sgEd06dOb6ifx2nMPSafNuw2JGT1R7U3ZZj2kn9JM6R9MnD2BzsNW86dO5qIGlwZ06TUrrLcU6dCHBUMOq7Tp01kFVNcWtpnTpeomP/Z"/>
          <p:cNvSpPr>
            <a:spLocks noChangeAspect="1" noChangeArrowheads="1"/>
          </p:cNvSpPr>
          <p:nvPr/>
        </p:nvSpPr>
        <p:spPr bwMode="auto">
          <a:xfrm>
            <a:off x="63500" y="-850900"/>
            <a:ext cx="1971675" cy="1752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6" name="AutoShape 4" descr="data:image/jpeg;base64,/9j/4AAQSkZJRgABAQAAAQABAAD/2wCEAAkGBhISEBUSEhISEBQVFQ8VFBUUEBAPDxUQFBAVFBQQFBQXHCYeFxkjGRQUHy8gIycpLCwsFR4xNTAqNSYrLCkBCQoKDgwOFw8PFCkYFBgpKSkpKSkpKSkpKSkpKSkpKSkpKSkpKSkpKSkpKSwpKSkpKSkpKSkpKSkpLCkpKSkpKf/AABEIALgAzwMBIgACEQEDEQH/xAAbAAACAwEBAQAAAAAAAAAAAAADBAECBQAGB//EAD8QAAICAQIBCAUKBQQDAQAAAAECAAMRBCESBRMxQVFxkaEiYYGxwQYUIzJCUmJy0eGCkrLC8ENTc6IzY3Qk/8QAGQEAAwEBAQAAAAAAAAAAAAAAAAECAwQF/8QAIxEBAQACAgIBBAMAAAAAAAAAAAECEQMhEjFBBCNRcSIyYf/aAAwDAQACEQMRAD8A+fo8OhgKk3jfDOeuapV4auyLAS3FEk6LMwoETpjqLJoWJleGSRLCTSDKxeyreOESmItgqKIQaeMKm3l7ZbEdoO/JfR8eo4Opq3z3I9dv9hhFb/8AFa3+9qkB7kRrD5sJHIbcNwYdVeq6P/neX1VXBotN/wCx9TZ7Aq1g+UxyvcV8M7R6fJcdbU6gD1kVlx5oJ6HkyvF2pXp5rTADb/ZqVfeWmZ8nyPndIPQbOE/lKMD741yLcbLtSR/q0azHe7rj3x59nDGqq4E06HbFCuR67XZ/cBNIvjgT7qDP5n9M+8eEDyvTzmrFa9lFY7MKgPukG4Na5/E2O7OB8JzztW2jVsjH8q+LZPulMy/F9GvrZj4YUf3QJaI05lq3gTLVmVJ0m0zIM4SCZNSE4i9kPYYuYKj53XXCcMmsQ+J3WpKtXBlI3YsXzKlITTriPBYlS8PzsKDAkM0Bz0o90jQG4pdTE+chKmhoHf8ATb1PSfYy2qT4gRbnJYt9HZ36b+uyKcZj0K9L8lgDc3/Dco/NYvAPfL/Kyvm/m1P+1p0B/Mzb/wBMB8ks84uM+lqNIvsAttb2YUSvynuNmrsPUpCDswqgHzzMNfcn4V8J+SgB1dRbGF43PsUqPNhGPkk3BqWz9mnUg/wgfERHQKUqvsHSFoQduXvVj5Vmb3yc5O49Vqc9Cm4H+K/J8gYZ33REV6orqb7enmxZj821S/HwgNMYPTZNVjkf+S1R7BxWHzZY3oauJ1HaVB7s5PlmYz0pp29IX7qqPbjJ8yZQrIWzLFu0k+Jl+qEK0IwlYkYhFG0E2plHaWaBtMRQN3g8yrPK8USo8TQsKVilN8I1s7rE1ZzFnaS9sWtsl4wxhbCc7M/noVbpdxGjfOyOPMV44ZGk6IZRDqYsGhFskg9pritduwIPzcEMMgjnD0/r0wL6QEF6ssoyWXZrUHaR9pfxAd4kVtmq71Cg+zngPjEBcQQQSCNwRkEH1HqlYqe8+QukyFfqFlz+r0aErHnY0xtWx56zPTzluf5z+09r8hQG0lTsFBc3k8KhQcWH0sDrPCJjaD5NtqNbqExhU4myTgBrVzUfWNyf4Zw3P7l/xeg9JyUG5N1NxyOFlK424io4Rn1Djz7JtclnmzqGxg2rfYM/cWpWz/M5jvK+nbT6J6kPo11BD63C5a32sRMti3FYr5JTk/p3yeIbnyx7Jlllvc/FFjM5oLVUo7LHPezBV8k849ydV9Zvuq3ifRHvgtUnpBd/RSpfaEBPmTHNNtWfxMB7FGf0j+EuSuXAkrLQ2hXm5PDLyDAKPFbWjFhiV5lw4AzygeDseQrQsN4Gq6G5yJrCz0bIVXssi72SzoZwqjmoYEKgMtzcsolWjaFhlkCdmSFwZfjgxvLiuRUmNI/0d/8AxofDUV/rETNLRVbWjtps/wCro/8AbFuZhMpFX0+o/IyzGgox1Vv4mxgffN3kjgDceAHBAYgYLVKvCAe3HEZ5/kZea0NSgfYrPj6Z98f5N1mHG+xyD7Vx8J4nLnrO2NI0uUKud+jxnjJBHqLjPkIHlTTI1lhVfr0CvIOxTis2HryYnotWTYwB3AcZ7B0E+GY0NTwsBvhKyQT90cZx37Q4s7r9nlXl9RZm2w/jfHcDiPdCJ/GfFgP7ZjaZ+s9/jNa4YIX7qoPbjJ8zOrSB0aWBgUMtxRaZiicZUNILx6JSwxLURxzE75eMVCLiQIVoMR5G8BLKZYJLCmd2x7Tze04LvGqa8xhdHM/I5iz+bgnSadmmxFbNOY5kLiVEqYytMuNLnqleSS9MdrWQmmjlOnMzyyVIvoKc2Y7UvX+ah8eYEA1fo59R900+T6MWp3keKOPjANRlcdoA90xuRvcWKVrVeoLWB1fVVRjyg9X6BFgGADv47fCW5RcgHG+CfIyLbRZUw3Honp6eID9hPJ5L2c9p5DPCHdulznuUnomrynfnTPg/VS857WKekfFseyef0FrWMqKekj2KBNjV7UWqOjm7APVxJxHx6ZXFeztec5N03OWKg6yPAbn3R97MuzdpOO7Ow8MRbkh+Fmf7qOR3nCj3w9I2E7kLgy3FIxJglPFOJkTsxbShmitzQ9hithmmNUA0qTJJlC0dVHmF5P8A8xDDQ5m1TpsxmvR+qF5WkxYul5PxHHowJqfNcdUpZRI81MW2mJ6hcDHXNu6nG8ybEy0uZJyIhY3UktzEPXXK8megl0+8brqxCJTtCLVMrkYuiX6Svq9NPNsfGL1af0lBHWg/7DMP0Du6O8biNFB85HVm1GHczBvjM7T227enO25/pIMFylQUQsOriB7u3zEHdnbHaTjtJPRDfOuNCD93o9k4cjivJOnFSlyfSZRn1Ajo8DGtWGNFr52ZXPQegoFXwxMnQXG2wL1dLdmBtieg5SrPzN37RWvD2YYfAzTi7oyeb0y4qY/eZV9ijiPvWFqeVuXC1r+Ese92z7gJVDOyJNcU4GB4oVIqipkEyZVoQBO0VteGcxK4zSFUF5QtB5kNKXG3o9LHRphL6erEbCTkt22Jvp9uiAOnmkUi9iwhsLlGvAmLze83tfUWMzzpDNfLSciyUw1emyY3Xpo5p9FJuSS9emhTppoV6WS1EjyJlNpo2unPFW3T6NXivo/CM/N41XR6C/h4vDOYWloHTsPRH4s/r8ZTljTFK+MbkZDevqz7pNumbAx08Qx2ZYkjPjLPqSUKP90jy/acuSoT5KVaq8npbdvDomvqbC+m4T0syDxYfv4TC5NHO2AfZXdvgPbPRNuR2K1XkLHx4cMvj9hiazexsdAOB+Vdh7oLhjBqlDOyBRRDKs5E3hFMKmxXglWEZ4ZRkEULxZ1yxC3M2La4o+mmko8dssrOCmPNppU0wtX4vTVxpBF0EOpnMdWdIvZXGw2ZVkhDlZj6aKWaXfom21UGaIthmVaaOV0Q60RhKIUaLGr1SOCPmuUamKHonzUIle2P86IdK5fhx/nZvK2VjHq1IwOnIPmuP0k8raf0GZdyuWHrU7485R9LxHA2+kx6x6XTLc6y+i+D0jPURObK6KFOTcVVjtO57ztN5B9Dv07tj1MCo9xnmOSl47cH6qbnsyNh/nqnq691O33err+sf6hK4vYZj0wFlE0bK4F0nXtfiQVYVUl3SWSNPi5UnMkJwzisel6KukEa44ywJWUNEbUgXEddIrYkD03FluKD4pHHMGXRhLIZTEw0OjxaIZRmXFcrWYUCRVRASXCwqrKtL0qRGJV5fEq0elB4kqJzGcjbjvENDTDtu4RjsdvDMY1iiys4xnBYeo9JHjBa+rhdwdtww+0CrDf3NKPWaxkfVBIx04Gf0xObPqsp10zeT3FdfrJye3M9Zpl+jBHqB8B+88dyevHeR9lSSfHZZ7Si3Nf8S+YOB4CVw++1T2DYkWdY5ZF2nVI00WavMlUhCskCVBpKVSDXGahtIcRbVomyQNqR7hitgl7LRV0gGrjrYi9u0Nku1koLYOwytZmdjm0cVodDFEjVcnSoYSyM1WZiMLQ+DFY0jSVpJgEeELQlNPFKMZBaUZpZxSxoHnJNlkBmXIsjyyrFuNdzt4YH7w2m1SsnCescJyMbEbTtQekd3xgAnENtmAGP4dj7pw8k1XPdyszTDmiy9fF4jO09XowVrGenO/fj9xPLab09RxHoXBP5uoT0zMeBDvvxd2NsfGHD/ZWPsV3gnOZTMkGdzZIEvwSqwqyLdBC7S7jMoRCBotgJ9hFLI3YIM1SgTZYpqGmhYIldXmOJpe1pRHnOJRF3lzHbKRoU7xpRFdLHBFljpXimcJIEnEnStC1vGg+0SSFL4k3E12eDNko7ynFKkDrDBmSTKEylF9fUSuR1A+ER0+sIbB2OfZ65qBt/Eewjome2lBBHWM47czj57JWGc7A1A4LTw/6hBHeZ6Cw4RBnOx8eiec09ha0E/YXA/NmbdrEbHbGP1+Mnh9njN0QGWzAc5Lq062o6mFDRcNJDRWA0xnJAB5cGKQxWWVfokhpVgTLkMtYItYsbdTF3SFiGW0lVnTp0RMN1rGlM6dJyXVsy86dMwgTnedOjNQ2SOOdOkkqWlXadOiOB5i+o9Ft9sgEd06dOb6ifx2nMPSafNuw2JGT1R7U3ZZj2kn9JM6R9MnD2BzsNW86dO5qIGlwZ06TUrrLcU6dCHBUMOq7Tp01kFVNcWtpnTpeomP/Z"/>
          <p:cNvSpPr>
            <a:spLocks noChangeAspect="1" noChangeArrowheads="1"/>
          </p:cNvSpPr>
          <p:nvPr/>
        </p:nvSpPr>
        <p:spPr bwMode="auto">
          <a:xfrm>
            <a:off x="215900" y="-698500"/>
            <a:ext cx="1971675" cy="1752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7" name="AutoShape 6" descr="data:image/jpeg;base64,/9j/4AAQSkZJRgABAQAAAQABAAD/2wCEAAkGBhISEBUSEhISEBQVFQ8VFBUUEBAPDxUQFBAVFBQQFBQXHCYeFxkjGRQUHy8gIycpLCwsFR4xNTAqNSYrLCkBCQoKDgwOFw8PFCkYFBgpKSkpKSkpKSkpKSkpKSkpKSkpKSkpKSkpKSkpKSwpKSkpKSkpKSkpKSkpLCkpKSkpKf/AABEIALgAzwMBIgACEQEDEQH/xAAbAAACAwEBAQAAAAAAAAAAAAADBAECBQAGB//EAD8QAAICAQIBCAUKBQQDAQAAAAECAAMRBCESBRMxQVFxkaEiYYGxwQYUIzJCUmJy0eGCkrLC8ENTc6IzY3Qk/8QAGQEAAwEBAQAAAAAAAAAAAAAAAAECAwQF/8QAIxEBAQACAgIBBAMAAAAAAAAAAAECEQMhEjFBBCNRcSIyYf/aAAwDAQACEQMRAD8A+fo8OhgKk3jfDOeuapV4auyLAS3FEk6LMwoETpjqLJoWJleGSRLCTSDKxeyreOESmItgqKIQaeMKm3l7ZbEdoO/JfR8eo4Opq3z3I9dv9hhFb/8AFa3+9qkB7kRrD5sJHIbcNwYdVeq6P/neX1VXBotN/wCx9TZ7Aq1g+UxyvcV8M7R6fJcdbU6gD1kVlx5oJ6HkyvF2pXp5rTADb/ZqVfeWmZ8nyPndIPQbOE/lKMD741yLcbLtSR/q0azHe7rj3x59nDGqq4E06HbFCuR67XZ/cBNIvjgT7qDP5n9M+8eEDyvTzmrFa9lFY7MKgPukG4Na5/E2O7OB8JzztW2jVsjH8q+LZPulMy/F9GvrZj4YUf3QJaI05lq3gTLVmVJ0m0zIM4SCZNSE4i9kPYYuYKj53XXCcMmsQ+J3WpKtXBlI3YsXzKlITTriPBYlS8PzsKDAkM0Bz0o90jQG4pdTE+chKmhoHf8ATb1PSfYy2qT4gRbnJYt9HZ36b+uyKcZj0K9L8lgDc3/Dco/NYvAPfL/Kyvm/m1P+1p0B/Mzb/wBMB8ks84uM+lqNIvsAttb2YUSvynuNmrsPUpCDswqgHzzMNfcn4V8J+SgB1dRbGF43PsUqPNhGPkk3BqWz9mnUg/wgfERHQKUqvsHSFoQduXvVj5Vmb3yc5O49Vqc9Cm4H+K/J8gYZ33REV6orqb7enmxZj821S/HwgNMYPTZNVjkf+S1R7BxWHzZY3oauJ1HaVB7s5PlmYz0pp29IX7qqPbjJ8yZQrIWzLFu0k+Jl+qEK0IwlYkYhFG0E2plHaWaBtMRQN3g8yrPK8USo8TQsKVilN8I1s7rE1ZzFnaS9sWtsl4wxhbCc7M/noVbpdxGjfOyOPMV44ZGk6IZRDqYsGhFskg9pritduwIPzcEMMgjnD0/r0wL6QEF6ssoyWXZrUHaR9pfxAd4kVtmq71Cg+zngPjEBcQQQSCNwRkEH1HqlYqe8+QukyFfqFlz+r0aErHnY0xtWx56zPTzluf5z+09r8hQG0lTsFBc3k8KhQcWH0sDrPCJjaD5NtqNbqExhU4myTgBrVzUfWNyf4Zw3P7l/xeg9JyUG5N1NxyOFlK424io4Rn1Djz7JtclnmzqGxg2rfYM/cWpWz/M5jvK+nbT6J6kPo11BD63C5a32sRMti3FYr5JTk/p3yeIbnyx7Jlllvc/FFjM5oLVUo7LHPezBV8k849ydV9Zvuq3ifRHvgtUnpBd/RSpfaEBPmTHNNtWfxMB7FGf0j+EuSuXAkrLQ2hXm5PDLyDAKPFbWjFhiV5lw4AzygeDseQrQsN4Gq6G5yJrCz0bIVXssi72SzoZwqjmoYEKgMtzcsolWjaFhlkCdmSFwZfjgxvLiuRUmNI/0d/8AxofDUV/rETNLRVbWjtps/wCro/8AbFuZhMpFX0+o/IyzGgox1Vv4mxgffN3kjgDceAHBAYgYLVKvCAe3HEZ5/kZea0NSgfYrPj6Z98f5N1mHG+xyD7Vx8J4nLnrO2NI0uUKud+jxnjJBHqLjPkIHlTTI1lhVfr0CvIOxTis2HryYnotWTYwB3AcZ7B0E+GY0NTwsBvhKyQT90cZx37Q4s7r9nlXl9RZm2w/jfHcDiPdCJ/GfFgP7ZjaZ+s9/jNa4YIX7qoPbjJ8zOrSB0aWBgUMtxRaZiicZUNILx6JSwxLURxzE75eMVCLiQIVoMR5G8BLKZYJLCmd2x7Tze04LvGqa8xhdHM/I5iz+bgnSadmmxFbNOY5kLiVEqYytMuNLnqleSS9MdrWQmmjlOnMzyyVIvoKc2Y7UvX+ah8eYEA1fo59R900+T6MWp3keKOPjANRlcdoA90xuRvcWKVrVeoLWB1fVVRjyg9X6BFgGADv47fCW5RcgHG+CfIyLbRZUw3Honp6eID9hPJ5L2c9p5DPCHdulznuUnomrynfnTPg/VS857WKekfFseyef0FrWMqKekj2KBNjV7UWqOjm7APVxJxHx6ZXFeztec5N03OWKg6yPAbn3R97MuzdpOO7Ow8MRbkh+Fmf7qOR3nCj3w9I2E7kLgy3FIxJglPFOJkTsxbShmitzQ9hithmmNUA0qTJJlC0dVHmF5P8A8xDDQ5m1TpsxmvR+qF5WkxYul5PxHHowJqfNcdUpZRI81MW2mJ6hcDHXNu6nG8ybEy0uZJyIhY3UktzEPXXK8megl0+8brqxCJTtCLVMrkYuiX6Svq9NPNsfGL1af0lBHWg/7DMP0Du6O8biNFB85HVm1GHczBvjM7T227enO25/pIMFylQUQsOriB7u3zEHdnbHaTjtJPRDfOuNCD93o9k4cjivJOnFSlyfSZRn1Ajo8DGtWGNFr52ZXPQegoFXwxMnQXG2wL1dLdmBtieg5SrPzN37RWvD2YYfAzTi7oyeb0y4qY/eZV9ijiPvWFqeVuXC1r+Ese92z7gJVDOyJNcU4GB4oVIqipkEyZVoQBO0VteGcxK4zSFUF5QtB5kNKXG3o9LHRphL6erEbCTkt22Jvp9uiAOnmkUi9iwhsLlGvAmLze83tfUWMzzpDNfLSciyUw1emyY3Xpo5p9FJuSS9emhTppoV6WS1EjyJlNpo2unPFW3T6NXivo/CM/N41XR6C/h4vDOYWloHTsPRH4s/r8ZTljTFK+MbkZDevqz7pNumbAx08Qx2ZYkjPjLPqSUKP90jy/acuSoT5KVaq8npbdvDomvqbC+m4T0syDxYfv4TC5NHO2AfZXdvgPbPRNuR2K1XkLHx4cMvj9hiazexsdAOB+Vdh7oLhjBqlDOyBRRDKs5E3hFMKmxXglWEZ4ZRkEULxZ1yxC3M2La4o+mmko8dssrOCmPNppU0wtX4vTVxpBF0EOpnMdWdIvZXGw2ZVkhDlZj6aKWaXfom21UGaIthmVaaOV0Q60RhKIUaLGr1SOCPmuUamKHonzUIle2P86IdK5fhx/nZvK2VjHq1IwOnIPmuP0k8raf0GZdyuWHrU7485R9LxHA2+kx6x6XTLc6y+i+D0jPURObK6KFOTcVVjtO57ztN5B9Dv07tj1MCo9xnmOSl47cH6qbnsyNh/nqnq691O33err+sf6hK4vYZj0wFlE0bK4F0nXtfiQVYVUl3SWSNPi5UnMkJwzisel6KukEa44ywJWUNEbUgXEddIrYkD03FluKD4pHHMGXRhLIZTEw0OjxaIZRmXFcrWYUCRVRASXCwqrKtL0qRGJV5fEq0elB4kqJzGcjbjvENDTDtu4RjsdvDMY1iiys4xnBYeo9JHjBa+rhdwdtww+0CrDf3NKPWaxkfVBIx04Gf0xObPqsp10zeT3FdfrJye3M9Zpl+jBHqB8B+88dyevHeR9lSSfHZZ7Si3Nf8S+YOB4CVw++1T2DYkWdY5ZF2nVI00WavMlUhCskCVBpKVSDXGahtIcRbVomyQNqR7hitgl7LRV0gGrjrYi9u0Nku1koLYOwytZmdjm0cVodDFEjVcnSoYSyM1WZiMLQ+DFY0jSVpJgEeELQlNPFKMZBaUZpZxSxoHnJNlkBmXIsjyyrFuNdzt4YH7w2m1SsnCescJyMbEbTtQekd3xgAnENtmAGP4dj7pw8k1XPdyszTDmiy9fF4jO09XowVrGenO/fj9xPLab09RxHoXBP5uoT0zMeBDvvxd2NsfGHD/ZWPsV3gnOZTMkGdzZIEvwSqwqyLdBC7S7jMoRCBotgJ9hFLI3YIM1SgTZYpqGmhYIldXmOJpe1pRHnOJRF3lzHbKRoU7xpRFdLHBFljpXimcJIEnEnStC1vGg+0SSFL4k3E12eDNko7ynFKkDrDBmSTKEylF9fUSuR1A+ER0+sIbB2OfZ65qBt/Eewjome2lBBHWM47czj57JWGc7A1A4LTw/6hBHeZ6Cw4RBnOx8eiec09ha0E/YXA/NmbdrEbHbGP1+Mnh9njN0QGWzAc5Lq062o6mFDRcNJDRWA0xnJAB5cGKQxWWVfokhpVgTLkMtYItYsbdTF3SFiGW0lVnTp0RMN1rGlM6dJyXVsy86dMwgTnedOjNQ2SOOdOkkqWlXadOiOB5i+o9Ft9sgEd06dOb6ifx2nMPSafNuw2JGT1R7U3ZZj2kn9JM6R9MnD2BzsNW86dO5qIGlwZ06TUrrLcU6dCHBUMOq7Tp01kFVNcWtpnTpeomP/Z"/>
          <p:cNvSpPr>
            <a:spLocks noChangeAspect="1" noChangeArrowheads="1"/>
          </p:cNvSpPr>
          <p:nvPr/>
        </p:nvSpPr>
        <p:spPr bwMode="auto">
          <a:xfrm>
            <a:off x="368300" y="-546100"/>
            <a:ext cx="1971675" cy="1752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8" name="Tekstvak 7"/>
          <p:cNvSpPr txBox="1"/>
          <p:nvPr/>
        </p:nvSpPr>
        <p:spPr>
          <a:xfrm>
            <a:off x="827584" y="1556792"/>
            <a:ext cx="7771135" cy="4708981"/>
          </a:xfrm>
          <a:prstGeom prst="rect">
            <a:avLst/>
          </a:prstGeom>
          <a:noFill/>
        </p:spPr>
        <p:txBody>
          <a:bodyPr wrap="square" rtlCol="0">
            <a:spAutoFit/>
          </a:bodyPr>
          <a:lstStyle/>
          <a:p>
            <a:pPr marL="342900" indent="-342900">
              <a:buFont typeface="Arial" pitchFamily="34" charset="0"/>
              <a:buChar char="•"/>
            </a:pPr>
            <a:r>
              <a:rPr lang="en-US" sz="2800" b="1" dirty="0" err="1" smtClean="0">
                <a:latin typeface="Times New Roman" panose="02020603050405020304" pitchFamily="18" charset="0"/>
                <a:cs typeface="Times New Roman" panose="02020603050405020304" pitchFamily="18" charset="0"/>
              </a:rPr>
              <a:t>Molenmeel</a:t>
            </a:r>
            <a:r>
              <a:rPr lang="en-US" sz="3600" dirty="0" smtClean="0"/>
              <a:t> </a:t>
            </a:r>
            <a:br>
              <a:rPr lang="en-US" sz="3600" dirty="0" smtClean="0"/>
            </a:br>
            <a:r>
              <a:rPr lang="en-US" sz="2400" dirty="0" err="1" smtClean="0">
                <a:latin typeface="Times New Roman" panose="02020603050405020304" pitchFamily="18" charset="0"/>
                <a:cs typeface="Times New Roman" panose="02020603050405020304" pitchFamily="18" charset="0"/>
              </a:rPr>
              <a:t>Meel</a:t>
            </a:r>
            <a:r>
              <a:rPr lang="en-US" sz="2400" dirty="0" smtClean="0">
                <a:latin typeface="Times New Roman" panose="02020603050405020304" pitchFamily="18" charset="0"/>
                <a:cs typeface="Times New Roman" panose="02020603050405020304" pitchFamily="18" charset="0"/>
              </a:rPr>
              <a:t> is van </a:t>
            </a:r>
            <a:r>
              <a:rPr lang="en-US" sz="2400" dirty="0" err="1" smtClean="0">
                <a:latin typeface="Times New Roman" panose="02020603050405020304" pitchFamily="18" charset="0"/>
                <a:cs typeface="Times New Roman" panose="02020603050405020304" pitchFamily="18" charset="0"/>
              </a:rPr>
              <a:t>wisselende</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niet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constante</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samenstelling</a:t>
            </a:r>
            <a:r>
              <a:rPr lang="en-US" sz="2400" dirty="0" smtClean="0">
                <a:latin typeface="Times New Roman" panose="02020603050405020304" pitchFamily="18" charset="0"/>
                <a:cs typeface="Times New Roman" panose="02020603050405020304" pitchFamily="18" charset="0"/>
              </a:rPr>
              <a:t>. </a:t>
            </a:r>
            <a:br>
              <a:rPr lang="en-US" sz="2400" dirty="0" smtClean="0">
                <a:latin typeface="Times New Roman" panose="02020603050405020304" pitchFamily="18" charset="0"/>
                <a:cs typeface="Times New Roman" panose="02020603050405020304" pitchFamily="18" charset="0"/>
              </a:rPr>
            </a:br>
            <a:r>
              <a:rPr lang="en-US" sz="2400" i="1" dirty="0" err="1" smtClean="0">
                <a:latin typeface="Times New Roman" panose="02020603050405020304" pitchFamily="18" charset="0"/>
                <a:cs typeface="Times New Roman" panose="02020603050405020304" pitchFamily="18" charset="0"/>
              </a:rPr>
              <a:t>Dit</a:t>
            </a:r>
            <a:r>
              <a:rPr lang="en-US" sz="2400" i="1" dirty="0" smtClean="0">
                <a:latin typeface="Times New Roman" panose="02020603050405020304" pitchFamily="18" charset="0"/>
                <a:cs typeface="Times New Roman" panose="02020603050405020304" pitchFamily="18" charset="0"/>
              </a:rPr>
              <a:t> </a:t>
            </a:r>
            <a:r>
              <a:rPr lang="en-US" sz="2400" i="1" dirty="0" err="1" smtClean="0">
                <a:latin typeface="Times New Roman" panose="02020603050405020304" pitchFamily="18" charset="0"/>
                <a:cs typeface="Times New Roman" panose="02020603050405020304" pitchFamily="18" charset="0"/>
              </a:rPr>
              <a:t>vindt</a:t>
            </a:r>
            <a:r>
              <a:rPr lang="en-US" sz="2400" i="1" dirty="0" smtClean="0">
                <a:latin typeface="Times New Roman" panose="02020603050405020304" pitchFamily="18" charset="0"/>
                <a:cs typeface="Times New Roman" panose="02020603050405020304" pitchFamily="18" charset="0"/>
              </a:rPr>
              <a:t> </a:t>
            </a:r>
            <a:r>
              <a:rPr lang="en-US" sz="2400" i="1" dirty="0" err="1" smtClean="0">
                <a:latin typeface="Times New Roman" panose="02020603050405020304" pitchFamily="18" charset="0"/>
                <a:cs typeface="Times New Roman" panose="02020603050405020304" pitchFamily="18" charset="0"/>
              </a:rPr>
              <a:t>zijn</a:t>
            </a:r>
            <a:r>
              <a:rPr lang="en-US" sz="2400" i="1" dirty="0" smtClean="0">
                <a:latin typeface="Times New Roman" panose="02020603050405020304" pitchFamily="18" charset="0"/>
                <a:cs typeface="Times New Roman" panose="02020603050405020304" pitchFamily="18" charset="0"/>
              </a:rPr>
              <a:t> </a:t>
            </a:r>
            <a:r>
              <a:rPr lang="en-US" sz="2400" i="1" dirty="0" err="1" smtClean="0">
                <a:latin typeface="Times New Roman" panose="02020603050405020304" pitchFamily="18" charset="0"/>
                <a:cs typeface="Times New Roman" panose="02020603050405020304" pitchFamily="18" charset="0"/>
              </a:rPr>
              <a:t>oorzaak</a:t>
            </a:r>
            <a:r>
              <a:rPr lang="en-US" sz="2400" i="1" dirty="0" smtClean="0">
                <a:latin typeface="Times New Roman" panose="02020603050405020304" pitchFamily="18" charset="0"/>
                <a:cs typeface="Times New Roman" panose="02020603050405020304" pitchFamily="18" charset="0"/>
              </a:rPr>
              <a:t> in:</a:t>
            </a:r>
            <a:br>
              <a:rPr lang="en-US" sz="2400" i="1"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wind, </a:t>
            </a:r>
            <a:r>
              <a:rPr lang="en-US" sz="2400" dirty="0" err="1" smtClean="0">
                <a:latin typeface="Times New Roman" panose="02020603050405020304" pitchFamily="18" charset="0"/>
                <a:cs typeface="Times New Roman" panose="02020603050405020304" pitchFamily="18" charset="0"/>
              </a:rPr>
              <a:t>maalstenen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molenaar</a:t>
            </a:r>
            <a:r>
              <a:rPr lang="en-US" sz="2400" dirty="0" smtClean="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verschillen</a:t>
            </a:r>
            <a:r>
              <a:rPr lang="en-US"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in </a:t>
            </a:r>
            <a:r>
              <a:rPr lang="en-US" sz="2400" dirty="0" err="1" smtClean="0">
                <a:latin typeface="Times New Roman" panose="02020603050405020304" pitchFamily="18" charset="0"/>
                <a:cs typeface="Times New Roman" panose="02020603050405020304" pitchFamily="18" charset="0"/>
              </a:rPr>
              <a:t>oogsten</a:t>
            </a:r>
            <a:r>
              <a:rPr lang="en-US" sz="2400" dirty="0" smtClean="0">
                <a:latin typeface="Times New Roman" panose="02020603050405020304" pitchFamily="18" charset="0"/>
                <a:cs typeface="Times New Roman" panose="02020603050405020304" pitchFamily="18" charset="0"/>
              </a:rPr>
              <a:t>.</a:t>
            </a:r>
            <a:br>
              <a:rPr lang="en-US" sz="2400"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	Door </a:t>
            </a:r>
            <a:r>
              <a:rPr lang="en-US" sz="2400" dirty="0" err="1" smtClean="0">
                <a:latin typeface="Times New Roman" panose="02020603050405020304" pitchFamily="18" charset="0"/>
                <a:cs typeface="Times New Roman" panose="02020603050405020304" pitchFamily="18" charset="0"/>
              </a:rPr>
              <a:t>wisselende</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samenstelling</a:t>
            </a:r>
            <a:r>
              <a:rPr lang="en-US" sz="2400" dirty="0" smtClean="0">
                <a:latin typeface="Times New Roman" panose="02020603050405020304" pitchFamily="18" charset="0"/>
                <a:cs typeface="Times New Roman" panose="02020603050405020304" pitchFamily="18" charset="0"/>
              </a:rPr>
              <a:t> is de </a:t>
            </a:r>
            <a:r>
              <a:rPr lang="en-US" sz="2400" dirty="0" err="1" smtClean="0">
                <a:latin typeface="Times New Roman" panose="02020603050405020304" pitchFamily="18" charset="0"/>
                <a:cs typeface="Times New Roman" panose="02020603050405020304" pitchFamily="18" charset="0"/>
              </a:rPr>
              <a:t>kwaliteit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bakaard</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ook</a:t>
            </a:r>
            <a:r>
              <a:rPr lang="en-US" sz="2400" dirty="0" smtClean="0">
                <a:latin typeface="Times New Roman" panose="02020603050405020304" pitchFamily="18" charset="0"/>
                <a:cs typeface="Times New Roman" panose="02020603050405020304" pitchFamily="18" charset="0"/>
              </a:rPr>
              <a:t> steeds </a:t>
            </a:r>
            <a:r>
              <a:rPr lang="en-US" sz="2400" dirty="0" err="1" smtClean="0">
                <a:latin typeface="Times New Roman" panose="02020603050405020304" pitchFamily="18" charset="0"/>
                <a:cs typeface="Times New Roman" panose="02020603050405020304" pitchFamily="18" charset="0"/>
              </a:rPr>
              <a:t>anders</a:t>
            </a:r>
            <a:r>
              <a:rPr lang="en-US" sz="2400" dirty="0" smtClean="0">
                <a:latin typeface="Times New Roman" panose="02020603050405020304" pitchFamily="18" charset="0"/>
                <a:cs typeface="Times New Roman" panose="02020603050405020304" pitchFamily="18" charset="0"/>
              </a:rPr>
              <a:t>.</a:t>
            </a:r>
            <a:br>
              <a:rPr lang="en-US" sz="2400"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	Na </a:t>
            </a:r>
            <a:r>
              <a:rPr lang="en-US" sz="2400" dirty="0">
                <a:latin typeface="Times New Roman" panose="02020603050405020304" pitchFamily="18" charset="0"/>
                <a:cs typeface="Times New Roman" panose="02020603050405020304" pitchFamily="18" charset="0"/>
              </a:rPr>
              <a:t>het </a:t>
            </a:r>
            <a:r>
              <a:rPr lang="en-US" sz="2400" dirty="0" err="1">
                <a:latin typeface="Times New Roman" panose="02020603050405020304" pitchFamily="18" charset="0"/>
                <a:cs typeface="Times New Roman" panose="02020603050405020304" pitchFamily="18" charset="0"/>
              </a:rPr>
              <a:t>builen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zeven</a:t>
            </a:r>
            <a:r>
              <a:rPr lang="en-US" sz="2400" dirty="0">
                <a:latin typeface="Times New Roman" panose="02020603050405020304" pitchFamily="18" charset="0"/>
                <a:cs typeface="Times New Roman" panose="02020603050405020304" pitchFamily="18" charset="0"/>
              </a:rPr>
              <a:t> van het </a:t>
            </a:r>
            <a:r>
              <a:rPr lang="en-US" sz="2400" dirty="0" err="1">
                <a:latin typeface="Times New Roman" panose="02020603050405020304" pitchFamily="18" charset="0"/>
                <a:cs typeface="Times New Roman" panose="02020603050405020304" pitchFamily="18" charset="0"/>
              </a:rPr>
              <a:t>meel</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blijven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slechts</a:t>
            </a:r>
            <a:r>
              <a:rPr lang="en-US" sz="2400" dirty="0">
                <a:latin typeface="Times New Roman" panose="02020603050405020304" pitchFamily="18" charset="0"/>
                <a:cs typeface="Times New Roman" panose="02020603050405020304" pitchFamily="18" charset="0"/>
              </a:rPr>
              <a:t> 3 </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fracties</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over </a:t>
            </a:r>
            <a:r>
              <a:rPr lang="en-US" sz="2400" dirty="0" err="1">
                <a:latin typeface="Times New Roman" panose="02020603050405020304" pitchFamily="18" charset="0"/>
                <a:cs typeface="Times New Roman" panose="02020603050405020304" pitchFamily="18" charset="0"/>
              </a:rPr>
              <a:t>n.l</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a:t>
            </a:r>
            <a:r>
              <a:rPr lang="en-US" sz="2400" dirty="0" err="1" smtClean="0">
                <a:latin typeface="Times New Roman" panose="02020603050405020304" pitchFamily="18" charset="0"/>
                <a:cs typeface="Times New Roman" panose="02020603050405020304" pitchFamily="18" charset="0"/>
              </a:rPr>
              <a:t>arwebloem</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of </a:t>
            </a:r>
            <a:r>
              <a:rPr lang="en-US" sz="2400" dirty="0" err="1" smtClean="0">
                <a:latin typeface="Times New Roman" panose="02020603050405020304" pitchFamily="18" charset="0"/>
                <a:cs typeface="Times New Roman" panose="02020603050405020304" pitchFamily="18" charset="0"/>
              </a:rPr>
              <a:t>achtermeel</a:t>
            </a:r>
            <a:r>
              <a:rPr lang="en-US" sz="2400" dirty="0">
                <a:latin typeface="Times New Roman" panose="02020603050405020304" pitchFamily="18" charset="0"/>
                <a:cs typeface="Times New Roman" panose="02020603050405020304" pitchFamily="18" charset="0"/>
              </a:rPr>
              <a:t>,</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Gries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en</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Zemelen</a:t>
            </a:r>
            <a:r>
              <a:rPr lang="en-US" sz="2400" dirty="0" smtClean="0">
                <a:latin typeface="Times New Roman" panose="02020603050405020304" pitchFamily="18" charset="0"/>
                <a:cs typeface="Times New Roman" panose="02020603050405020304" pitchFamily="18" charset="0"/>
              </a:rPr>
              <a:t>.</a:t>
            </a:r>
            <a:br>
              <a:rPr lang="en-US" sz="2400"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De </a:t>
            </a:r>
            <a:r>
              <a:rPr lang="en-US" sz="2400" dirty="0" err="1" smtClean="0">
                <a:latin typeface="Times New Roman" panose="02020603050405020304" pitchFamily="18" charset="0"/>
                <a:cs typeface="Times New Roman" panose="02020603050405020304" pitchFamily="18" charset="0"/>
              </a:rPr>
              <a:t>bakker</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moet</a:t>
            </a:r>
            <a:r>
              <a:rPr lang="en-US" sz="2400" dirty="0" smtClean="0">
                <a:latin typeface="Times New Roman" panose="02020603050405020304" pitchFamily="18" charset="0"/>
                <a:cs typeface="Times New Roman" panose="02020603050405020304" pitchFamily="18" charset="0"/>
              </a:rPr>
              <a:t> steeds </a:t>
            </a:r>
            <a:r>
              <a:rPr lang="en-US" sz="2400" dirty="0" err="1" smtClean="0">
                <a:latin typeface="Times New Roman" panose="02020603050405020304" pitchFamily="18" charset="0"/>
                <a:cs typeface="Times New Roman" panose="02020603050405020304" pitchFamily="18" charset="0"/>
              </a:rPr>
              <a:t>opnieuw</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uitvinden</a:t>
            </a:r>
            <a:r>
              <a:rPr lang="en-US" sz="2400" dirty="0" smtClean="0">
                <a:latin typeface="Times New Roman" panose="02020603050405020304" pitchFamily="18" charset="0"/>
                <a:cs typeface="Times New Roman" panose="02020603050405020304" pitchFamily="18" charset="0"/>
              </a:rPr>
              <a:t> hoe met </a:t>
            </a:r>
            <a:r>
              <a:rPr lang="en-US" sz="2400" dirty="0" err="1" smtClean="0">
                <a:latin typeface="Times New Roman" panose="02020603050405020304" pitchFamily="18" charset="0"/>
                <a:cs typeface="Times New Roman" panose="02020603050405020304" pitchFamily="18" charset="0"/>
              </a:rPr>
              <a:t>dit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meel</a:t>
            </a:r>
            <a:r>
              <a:rPr lang="en-US" sz="2400" dirty="0" smtClean="0">
                <a:latin typeface="Times New Roman" panose="02020603050405020304" pitchFamily="18" charset="0"/>
                <a:cs typeface="Times New Roman" panose="02020603050405020304" pitchFamily="18" charset="0"/>
              </a:rPr>
              <a:t> een </a:t>
            </a:r>
            <a:r>
              <a:rPr lang="en-US" sz="2400" dirty="0" err="1" smtClean="0">
                <a:latin typeface="Times New Roman" panose="02020603050405020304" pitchFamily="18" charset="0"/>
                <a:cs typeface="Times New Roman" panose="02020603050405020304" pitchFamily="18" charset="0"/>
              </a:rPr>
              <a:t>goed</a:t>
            </a:r>
            <a:r>
              <a:rPr lang="en-US" sz="2400" dirty="0" smtClean="0">
                <a:latin typeface="Times New Roman" panose="02020603050405020304" pitchFamily="18" charset="0"/>
                <a:cs typeface="Times New Roman" panose="02020603050405020304" pitchFamily="18" charset="0"/>
              </a:rPr>
              <a:t> (</a:t>
            </a:r>
            <a:r>
              <a:rPr lang="en-US" sz="2400" i="1" dirty="0" err="1" smtClean="0">
                <a:latin typeface="Times New Roman" panose="02020603050405020304" pitchFamily="18" charset="0"/>
                <a:cs typeface="Times New Roman" panose="02020603050405020304" pitchFamily="18" charset="0"/>
              </a:rPr>
              <a:t>zijn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kwaliteit</a:t>
            </a:r>
            <a:r>
              <a:rPr lang="en-US" sz="2400" dirty="0" smtClean="0">
                <a:latin typeface="Times New Roman" panose="02020603050405020304" pitchFamily="18" charset="0"/>
                <a:cs typeface="Times New Roman" panose="02020603050405020304" pitchFamily="18" charset="0"/>
              </a:rPr>
              <a:t>) product </a:t>
            </a:r>
            <a:r>
              <a:rPr lang="en-US" sz="2400" dirty="0" err="1" smtClean="0">
                <a:latin typeface="Times New Roman" panose="02020603050405020304" pitchFamily="18" charset="0"/>
                <a:cs typeface="Times New Roman" panose="02020603050405020304" pitchFamily="18" charset="0"/>
              </a:rPr>
              <a:t>gemaakt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kan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worden</a:t>
            </a:r>
            <a:r>
              <a:rPr lang="en-US" sz="2400" dirty="0" smtClean="0"/>
              <a:t>.</a:t>
            </a:r>
            <a:endParaRPr lang="nl-NL" sz="2400" dirty="0"/>
          </a:p>
        </p:txBody>
      </p:sp>
      <p:sp>
        <p:nvSpPr>
          <p:cNvPr id="9" name="Tijdelijke aanduiding voor dianummer 8"/>
          <p:cNvSpPr>
            <a:spLocks noGrp="1"/>
          </p:cNvSpPr>
          <p:nvPr>
            <p:ph type="sldNum" sz="quarter" idx="12"/>
          </p:nvPr>
        </p:nvSpPr>
        <p:spPr/>
        <p:txBody>
          <a:bodyPr/>
          <a:lstStyle/>
          <a:p>
            <a:fld id="{2417DDE6-8BAB-45BA-8E40-63FF49852677}" type="slidenum">
              <a:rPr lang="nl-NL" smtClean="0"/>
              <a:t>22</a:t>
            </a:fld>
            <a:endParaRPr lang="nl-NL"/>
          </a:p>
        </p:txBody>
      </p:sp>
      <p:sp>
        <p:nvSpPr>
          <p:cNvPr id="5" name="Tijdelijke aanduiding voor voettekst 4"/>
          <p:cNvSpPr>
            <a:spLocks noGrp="1"/>
          </p:cNvSpPr>
          <p:nvPr>
            <p:ph type="ftr" sz="quarter" idx="11"/>
          </p:nvPr>
        </p:nvSpPr>
        <p:spPr/>
        <p:txBody>
          <a:bodyPr/>
          <a:lstStyle/>
          <a:p>
            <a:r>
              <a:rPr lang="nl-NL" smtClean="0"/>
              <a:t>Molen De Windhond, Soest, 2014            (Henk Rutgers, Jan Vermeulen)</a:t>
            </a:r>
            <a:endParaRPr lang="nl-NL"/>
          </a:p>
        </p:txBody>
      </p:sp>
    </p:spTree>
    <p:extLst>
      <p:ext uri="{BB962C8B-B14F-4D97-AF65-F5344CB8AC3E}">
        <p14:creationId xmlns:p14="http://schemas.microsoft.com/office/powerpoint/2010/main" val="5274076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Afbeelding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500" y="99589"/>
            <a:ext cx="9144000" cy="68580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2" name="Titel 1"/>
          <p:cNvSpPr>
            <a:spLocks noGrp="1"/>
          </p:cNvSpPr>
          <p:nvPr>
            <p:ph type="ctrTitle"/>
          </p:nvPr>
        </p:nvSpPr>
        <p:spPr>
          <a:xfrm>
            <a:off x="685800" y="332656"/>
            <a:ext cx="7846640" cy="1367133"/>
          </a:xfrm>
        </p:spPr>
        <p:txBody>
          <a:bodyPr anchor="t">
            <a:normAutofit/>
          </a:bodyPr>
          <a:lstStyle/>
          <a:p>
            <a:r>
              <a:rPr lang="en-US" sz="4000" dirty="0" smtClean="0">
                <a:latin typeface="Times New Roman" panose="02020603050405020304" pitchFamily="18" charset="0"/>
                <a:cs typeface="Times New Roman" panose="02020603050405020304" pitchFamily="18" charset="0"/>
              </a:rPr>
              <a:t>Van </a:t>
            </a:r>
            <a:r>
              <a:rPr lang="en-US" sz="4000" dirty="0" err="1" smtClean="0">
                <a:latin typeface="Times New Roman" panose="02020603050405020304" pitchFamily="18" charset="0"/>
                <a:cs typeface="Times New Roman" panose="02020603050405020304" pitchFamily="18" charset="0"/>
              </a:rPr>
              <a:t>Graan</a:t>
            </a:r>
            <a:r>
              <a:rPr lang="en-US" sz="4000" dirty="0" smtClean="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tot </a:t>
            </a:r>
            <a:r>
              <a:rPr lang="en-US" sz="4000" dirty="0" smtClean="0">
                <a:latin typeface="Times New Roman" panose="02020603050405020304" pitchFamily="18" charset="0"/>
                <a:cs typeface="Times New Roman" panose="02020603050405020304" pitchFamily="18" charset="0"/>
              </a:rPr>
              <a:t>Brood</a:t>
            </a:r>
            <a:r>
              <a:rPr lang="en-US" sz="4000" dirty="0" smtClean="0">
                <a:latin typeface="Times New Roman" panose="02020603050405020304" pitchFamily="18" charset="0"/>
                <a:cs typeface="Times New Roman" panose="02020603050405020304" pitchFamily="18" charset="0"/>
              </a:rPr>
              <a:t/>
            </a:r>
            <a:br>
              <a:rPr lang="en-US" sz="4000" dirty="0" smtClean="0">
                <a:latin typeface="Times New Roman" panose="02020603050405020304" pitchFamily="18" charset="0"/>
                <a:cs typeface="Times New Roman" panose="02020603050405020304" pitchFamily="18" charset="0"/>
              </a:rPr>
            </a:br>
            <a:r>
              <a:rPr lang="en-US" sz="3200" dirty="0" err="1">
                <a:latin typeface="Times New Roman" panose="02020603050405020304" pitchFamily="18" charset="0"/>
                <a:cs typeface="Times New Roman" panose="02020603050405020304" pitchFamily="18" charset="0"/>
              </a:rPr>
              <a:t>Fabrieksmeel</a:t>
            </a:r>
            <a:r>
              <a:rPr lang="en-US" sz="3200" dirty="0">
                <a:latin typeface="Times New Roman" panose="02020603050405020304" pitchFamily="18" charset="0"/>
                <a:cs typeface="Times New Roman" panose="02020603050405020304" pitchFamily="18" charset="0"/>
              </a:rPr>
              <a:t> vs </a:t>
            </a:r>
            <a:r>
              <a:rPr lang="en-US" sz="3200" dirty="0" err="1">
                <a:latin typeface="Times New Roman" panose="02020603050405020304" pitchFamily="18" charset="0"/>
                <a:cs typeface="Times New Roman" panose="02020603050405020304" pitchFamily="18" charset="0"/>
              </a:rPr>
              <a:t>molenmeel</a:t>
            </a:r>
            <a:endParaRPr lang="nl-NL" sz="3200" dirty="0">
              <a:latin typeface="Times New Roman" panose="02020603050405020304" pitchFamily="18" charset="0"/>
              <a:cs typeface="Times New Roman" panose="02020603050405020304" pitchFamily="18" charset="0"/>
            </a:endParaRPr>
          </a:p>
        </p:txBody>
      </p:sp>
      <p:sp>
        <p:nvSpPr>
          <p:cNvPr id="4" name="AutoShape 2" descr="data:image/jpeg;base64,/9j/4AAQSkZJRgABAQAAAQABAAD/2wCEAAkGBhISEBUSEhISEBQVFQ8VFBUUEBAPDxUQFBAVFBQQFBQXHCYeFxkjGRQUHy8gIycpLCwsFR4xNTAqNSYrLCkBCQoKDgwOFw8PFCkYFBgpKSkpKSkpKSkpKSkpKSkpKSkpKSkpKSkpKSkpKSwpKSkpKSkpKSkpKSkpLCkpKSkpKf/AABEIALgAzwMBIgACEQEDEQH/xAAbAAACAwEBAQAAAAAAAAAAAAADBAECBQAGB//EAD8QAAICAQIBCAUKBQQDAQAAAAECAAMRBCESBRMxQVFxkaEiYYGxwQYUIzJCUmJy0eGCkrLC8ENTc6IzY3Qk/8QAGQEAAwEBAQAAAAAAAAAAAAAAAAECAwQF/8QAIxEBAQACAgIBBAMAAAAAAAAAAAECEQMhEjFBBCNRcSIyYf/aAAwDAQACEQMRAD8A+fo8OhgKk3jfDOeuapV4auyLAS3FEk6LMwoETpjqLJoWJleGSRLCTSDKxeyreOESmItgqKIQaeMKm3l7ZbEdoO/JfR8eo4Opq3z3I9dv9hhFb/8AFa3+9qkB7kRrD5sJHIbcNwYdVeq6P/neX1VXBotN/wCx9TZ7Aq1g+UxyvcV8M7R6fJcdbU6gD1kVlx5oJ6HkyvF2pXp5rTADb/ZqVfeWmZ8nyPndIPQbOE/lKMD741yLcbLtSR/q0azHe7rj3x59nDGqq4E06HbFCuR67XZ/cBNIvjgT7qDP5n9M+8eEDyvTzmrFa9lFY7MKgPukG4Na5/E2O7OB8JzztW2jVsjH8q+LZPulMy/F9GvrZj4YUf3QJaI05lq3gTLVmVJ0m0zIM4SCZNSE4i9kPYYuYKj53XXCcMmsQ+J3WpKtXBlI3YsXzKlITTriPBYlS8PzsKDAkM0Bz0o90jQG4pdTE+chKmhoHf8ATb1PSfYy2qT4gRbnJYt9HZ36b+uyKcZj0K9L8lgDc3/Dco/NYvAPfL/Kyvm/m1P+1p0B/Mzb/wBMB8ks84uM+lqNIvsAttb2YUSvynuNmrsPUpCDswqgHzzMNfcn4V8J+SgB1dRbGF43PsUqPNhGPkk3BqWz9mnUg/wgfERHQKUqvsHSFoQduXvVj5Vmb3yc5O49Vqc9Cm4H+K/J8gYZ33REV6orqb7enmxZj821S/HwgNMYPTZNVjkf+S1R7BxWHzZY3oauJ1HaVB7s5PlmYz0pp29IX7qqPbjJ8yZQrIWzLFu0k+Jl+qEK0IwlYkYhFG0E2plHaWaBtMRQN3g8yrPK8USo8TQsKVilN8I1s7rE1ZzFnaS9sWtsl4wxhbCc7M/noVbpdxGjfOyOPMV44ZGk6IZRDqYsGhFskg9pritduwIPzcEMMgjnD0/r0wL6QEF6ssoyWXZrUHaR9pfxAd4kVtmq71Cg+zngPjEBcQQQSCNwRkEH1HqlYqe8+QukyFfqFlz+r0aErHnY0xtWx56zPTzluf5z+09r8hQG0lTsFBc3k8KhQcWH0sDrPCJjaD5NtqNbqExhU4myTgBrVzUfWNyf4Zw3P7l/xeg9JyUG5N1NxyOFlK424io4Rn1Djz7JtclnmzqGxg2rfYM/cWpWz/M5jvK+nbT6J6kPo11BD63C5a32sRMti3FYr5JTk/p3yeIbnyx7Jlllvc/FFjM5oLVUo7LHPezBV8k849ydV9Zvuq3ifRHvgtUnpBd/RSpfaEBPmTHNNtWfxMB7FGf0j+EuSuXAkrLQ2hXm5PDLyDAKPFbWjFhiV5lw4AzygeDseQrQsN4Gq6G5yJrCz0bIVXssi72SzoZwqjmoYEKgMtzcsolWjaFhlkCdmSFwZfjgxvLiuRUmNI/0d/8AxofDUV/rETNLRVbWjtps/wCro/8AbFuZhMpFX0+o/IyzGgox1Vv4mxgffN3kjgDceAHBAYgYLVKvCAe3HEZ5/kZea0NSgfYrPj6Z98f5N1mHG+xyD7Vx8J4nLnrO2NI0uUKud+jxnjJBHqLjPkIHlTTI1lhVfr0CvIOxTis2HryYnotWTYwB3AcZ7B0E+GY0NTwsBvhKyQT90cZx37Q4s7r9nlXl9RZm2w/jfHcDiPdCJ/GfFgP7ZjaZ+s9/jNa4YIX7qoPbjJ8zOrSB0aWBgUMtxRaZiicZUNILx6JSwxLURxzE75eMVCLiQIVoMR5G8BLKZYJLCmd2x7Tze04LvGqa8xhdHM/I5iz+bgnSadmmxFbNOY5kLiVEqYytMuNLnqleSS9MdrWQmmjlOnMzyyVIvoKc2Y7UvX+ah8eYEA1fo59R900+T6MWp3keKOPjANRlcdoA90xuRvcWKVrVeoLWB1fVVRjyg9X6BFgGADv47fCW5RcgHG+CfIyLbRZUw3Honp6eID9hPJ5L2c9p5DPCHdulznuUnomrynfnTPg/VS857WKekfFseyef0FrWMqKekj2KBNjV7UWqOjm7APVxJxHx6ZXFeztec5N03OWKg6yPAbn3R97MuzdpOO7Ow8MRbkh+Fmf7qOR3nCj3w9I2E7kLgy3FIxJglPFOJkTsxbShmitzQ9hithmmNUA0qTJJlC0dVHmF5P8A8xDDQ5m1TpsxmvR+qF5WkxYul5PxHHowJqfNcdUpZRI81MW2mJ6hcDHXNu6nG8ybEy0uZJyIhY3UktzEPXXK8megl0+8brqxCJTtCLVMrkYuiX6Svq9NPNsfGL1af0lBHWg/7DMP0Du6O8biNFB85HVm1GHczBvjM7T227enO25/pIMFylQUQsOriB7u3zEHdnbHaTjtJPRDfOuNCD93o9k4cjivJOnFSlyfSZRn1Ajo8DGtWGNFr52ZXPQegoFXwxMnQXG2wL1dLdmBtieg5SrPzN37RWvD2YYfAzTi7oyeb0y4qY/eZV9ijiPvWFqeVuXC1r+Ese92z7gJVDOyJNcU4GB4oVIqipkEyZVoQBO0VteGcxK4zSFUF5QtB5kNKXG3o9LHRphL6erEbCTkt22Jvp9uiAOnmkUi9iwhsLlGvAmLze83tfUWMzzpDNfLSciyUw1emyY3Xpo5p9FJuSS9emhTppoV6WS1EjyJlNpo2unPFW3T6NXivo/CM/N41XR6C/h4vDOYWloHTsPRH4s/r8ZTljTFK+MbkZDevqz7pNumbAx08Qx2ZYkjPjLPqSUKP90jy/acuSoT5KVaq8npbdvDomvqbC+m4T0syDxYfv4TC5NHO2AfZXdvgPbPRNuR2K1XkLHx4cMvj9hiazexsdAOB+Vdh7oLhjBqlDOyBRRDKs5E3hFMKmxXglWEZ4ZRkEULxZ1yxC3M2La4o+mmko8dssrOCmPNppU0wtX4vTVxpBF0EOpnMdWdIvZXGw2ZVkhDlZj6aKWaXfom21UGaIthmVaaOV0Q60RhKIUaLGr1SOCPmuUamKHonzUIle2P86IdK5fhx/nZvK2VjHq1IwOnIPmuP0k8raf0GZdyuWHrU7485R9LxHA2+kx6x6XTLc6y+i+D0jPURObK6KFOTcVVjtO57ztN5B9Dv07tj1MCo9xnmOSl47cH6qbnsyNh/nqnq691O33err+sf6hK4vYZj0wFlE0bK4F0nXtfiQVYVUl3SWSNPi5UnMkJwzisel6KukEa44ywJWUNEbUgXEddIrYkD03FluKD4pHHMGXRhLIZTEw0OjxaIZRmXFcrWYUCRVRASXCwqrKtL0qRGJV5fEq0elB4kqJzGcjbjvENDTDtu4RjsdvDMY1iiys4xnBYeo9JHjBa+rhdwdtww+0CrDf3NKPWaxkfVBIx04Gf0xObPqsp10zeT3FdfrJye3M9Zpl+jBHqB8B+88dyevHeR9lSSfHZZ7Si3Nf8S+YOB4CVw++1T2DYkWdY5ZF2nVI00WavMlUhCskCVBpKVSDXGahtIcRbVomyQNqR7hitgl7LRV0gGrjrYi9u0Nku1koLYOwytZmdjm0cVodDFEjVcnSoYSyM1WZiMLQ+DFY0jSVpJgEeELQlNPFKMZBaUZpZxSxoHnJNlkBmXIsjyyrFuNdzt4YH7w2m1SsnCescJyMbEbTtQekd3xgAnENtmAGP4dj7pw8k1XPdyszTDmiy9fF4jO09XowVrGenO/fj9xPLab09RxHoXBP5uoT0zMeBDvvxd2NsfGHD/ZWPsV3gnOZTMkGdzZIEvwSqwqyLdBC7S7jMoRCBotgJ9hFLI3YIM1SgTZYpqGmhYIldXmOJpe1pRHnOJRF3lzHbKRoU7xpRFdLHBFljpXimcJIEnEnStC1vGg+0SSFL4k3E12eDNko7ynFKkDrDBmSTKEylF9fUSuR1A+ER0+sIbB2OfZ65qBt/Eewjome2lBBHWM47czj57JWGc7A1A4LTw/6hBHeZ6Cw4RBnOx8eiec09ha0E/YXA/NmbdrEbHbGP1+Mnh9njN0QGWzAc5Lq062o6mFDRcNJDRWA0xnJAB5cGKQxWWVfokhpVgTLkMtYItYsbdTF3SFiGW0lVnTp0RMN1rGlM6dJyXVsy86dMwgTnedOjNQ2SOOdOkkqWlXadOiOB5i+o9Ft9sgEd06dOb6ifx2nMPSafNuw2JGT1R7U3ZZj2kn9JM6R9MnD2BzsNW86dO5qIGlwZ06TUrrLcU6dCHBUMOq7Tp01kFVNcWtpnTpeomP/Z"/>
          <p:cNvSpPr>
            <a:spLocks noChangeAspect="1" noChangeArrowheads="1"/>
          </p:cNvSpPr>
          <p:nvPr/>
        </p:nvSpPr>
        <p:spPr bwMode="auto">
          <a:xfrm>
            <a:off x="63500" y="-850900"/>
            <a:ext cx="1971675" cy="1752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6" name="AutoShape 4" descr="data:image/jpeg;base64,/9j/4AAQSkZJRgABAQAAAQABAAD/2wCEAAkGBhISEBUSEhISEBQVFQ8VFBUUEBAPDxUQFBAVFBQQFBQXHCYeFxkjGRQUHy8gIycpLCwsFR4xNTAqNSYrLCkBCQoKDgwOFw8PFCkYFBgpKSkpKSkpKSkpKSkpKSkpKSkpKSkpKSkpKSkpKSwpKSkpKSkpKSkpKSkpLCkpKSkpKf/AABEIALgAzwMBIgACEQEDEQH/xAAbAAACAwEBAQAAAAAAAAAAAAADBAECBQAGB//EAD8QAAICAQIBCAUKBQQDAQAAAAECAAMRBCESBRMxQVFxkaEiYYGxwQYUIzJCUmJy0eGCkrLC8ENTc6IzY3Qk/8QAGQEAAwEBAQAAAAAAAAAAAAAAAAECAwQF/8QAIxEBAQACAgIBBAMAAAAAAAAAAAECEQMhEjFBBCNRcSIyYf/aAAwDAQACEQMRAD8A+fo8OhgKk3jfDOeuapV4auyLAS3FEk6LMwoETpjqLJoWJleGSRLCTSDKxeyreOESmItgqKIQaeMKm3l7ZbEdoO/JfR8eo4Opq3z3I9dv9hhFb/8AFa3+9qkB7kRrD5sJHIbcNwYdVeq6P/neX1VXBotN/wCx9TZ7Aq1g+UxyvcV8M7R6fJcdbU6gD1kVlx5oJ6HkyvF2pXp5rTADb/ZqVfeWmZ8nyPndIPQbOE/lKMD741yLcbLtSR/q0azHe7rj3x59nDGqq4E06HbFCuR67XZ/cBNIvjgT7qDP5n9M+8eEDyvTzmrFa9lFY7MKgPukG4Na5/E2O7OB8JzztW2jVsjH8q+LZPulMy/F9GvrZj4YUf3QJaI05lq3gTLVmVJ0m0zIM4SCZNSE4i9kPYYuYKj53XXCcMmsQ+J3WpKtXBlI3YsXzKlITTriPBYlS8PzsKDAkM0Bz0o90jQG4pdTE+chKmhoHf8ATb1PSfYy2qT4gRbnJYt9HZ36b+uyKcZj0K9L8lgDc3/Dco/NYvAPfL/Kyvm/m1P+1p0B/Mzb/wBMB8ks84uM+lqNIvsAttb2YUSvynuNmrsPUpCDswqgHzzMNfcn4V8J+SgB1dRbGF43PsUqPNhGPkk3BqWz9mnUg/wgfERHQKUqvsHSFoQduXvVj5Vmb3yc5O49Vqc9Cm4H+K/J8gYZ33REV6orqb7enmxZj821S/HwgNMYPTZNVjkf+S1R7BxWHzZY3oauJ1HaVB7s5PlmYz0pp29IX7qqPbjJ8yZQrIWzLFu0k+Jl+qEK0IwlYkYhFG0E2plHaWaBtMRQN3g8yrPK8USo8TQsKVilN8I1s7rE1ZzFnaS9sWtsl4wxhbCc7M/noVbpdxGjfOyOPMV44ZGk6IZRDqYsGhFskg9pritduwIPzcEMMgjnD0/r0wL6QEF6ssoyWXZrUHaR9pfxAd4kVtmq71Cg+zngPjEBcQQQSCNwRkEH1HqlYqe8+QukyFfqFlz+r0aErHnY0xtWx56zPTzluf5z+09r8hQG0lTsFBc3k8KhQcWH0sDrPCJjaD5NtqNbqExhU4myTgBrVzUfWNyf4Zw3P7l/xeg9JyUG5N1NxyOFlK424io4Rn1Djz7JtclnmzqGxg2rfYM/cWpWz/M5jvK+nbT6J6kPo11BD63C5a32sRMti3FYr5JTk/p3yeIbnyx7Jlllvc/FFjM5oLVUo7LHPezBV8k849ydV9Zvuq3ifRHvgtUnpBd/RSpfaEBPmTHNNtWfxMB7FGf0j+EuSuXAkrLQ2hXm5PDLyDAKPFbWjFhiV5lw4AzygeDseQrQsN4Gq6G5yJrCz0bIVXssi72SzoZwqjmoYEKgMtzcsolWjaFhlkCdmSFwZfjgxvLiuRUmNI/0d/8AxofDUV/rETNLRVbWjtps/wCro/8AbFuZhMpFX0+o/IyzGgox1Vv4mxgffN3kjgDceAHBAYgYLVKvCAe3HEZ5/kZea0NSgfYrPj6Z98f5N1mHG+xyD7Vx8J4nLnrO2NI0uUKud+jxnjJBHqLjPkIHlTTI1lhVfr0CvIOxTis2HryYnotWTYwB3AcZ7B0E+GY0NTwsBvhKyQT90cZx37Q4s7r9nlXl9RZm2w/jfHcDiPdCJ/GfFgP7ZjaZ+s9/jNa4YIX7qoPbjJ8zOrSB0aWBgUMtxRaZiicZUNILx6JSwxLURxzE75eMVCLiQIVoMR5G8BLKZYJLCmd2x7Tze04LvGqa8xhdHM/I5iz+bgnSadmmxFbNOY5kLiVEqYytMuNLnqleSS9MdrWQmmjlOnMzyyVIvoKc2Y7UvX+ah8eYEA1fo59R900+T6MWp3keKOPjANRlcdoA90xuRvcWKVrVeoLWB1fVVRjyg9X6BFgGADv47fCW5RcgHG+CfIyLbRZUw3Honp6eID9hPJ5L2c9p5DPCHdulznuUnomrynfnTPg/VS857WKekfFseyef0FrWMqKekj2KBNjV7UWqOjm7APVxJxHx6ZXFeztec5N03OWKg6yPAbn3R97MuzdpOO7Ow8MRbkh+Fmf7qOR3nCj3w9I2E7kLgy3FIxJglPFOJkTsxbShmitzQ9hithmmNUA0qTJJlC0dVHmF5P8A8xDDQ5m1TpsxmvR+qF5WkxYul5PxHHowJqfNcdUpZRI81MW2mJ6hcDHXNu6nG8ybEy0uZJyIhY3UktzEPXXK8megl0+8brqxCJTtCLVMrkYuiX6Svq9NPNsfGL1af0lBHWg/7DMP0Du6O8biNFB85HVm1GHczBvjM7T227enO25/pIMFylQUQsOriB7u3zEHdnbHaTjtJPRDfOuNCD93o9k4cjivJOnFSlyfSZRn1Ajo8DGtWGNFr52ZXPQegoFXwxMnQXG2wL1dLdmBtieg5SrPzN37RWvD2YYfAzTi7oyeb0y4qY/eZV9ijiPvWFqeVuXC1r+Ese92z7gJVDOyJNcU4GB4oVIqipkEyZVoQBO0VteGcxK4zSFUF5QtB5kNKXG3o9LHRphL6erEbCTkt22Jvp9uiAOnmkUi9iwhsLlGvAmLze83tfUWMzzpDNfLSciyUw1emyY3Xpo5p9FJuSS9emhTppoV6WS1EjyJlNpo2unPFW3T6NXivo/CM/N41XR6C/h4vDOYWloHTsPRH4s/r8ZTljTFK+MbkZDevqz7pNumbAx08Qx2ZYkjPjLPqSUKP90jy/acuSoT5KVaq8npbdvDomvqbC+m4T0syDxYfv4TC5NHO2AfZXdvgPbPRNuR2K1XkLHx4cMvj9hiazexsdAOB+Vdh7oLhjBqlDOyBRRDKs5E3hFMKmxXglWEZ4ZRkEULxZ1yxC3M2La4o+mmko8dssrOCmPNppU0wtX4vTVxpBF0EOpnMdWdIvZXGw2ZVkhDlZj6aKWaXfom21UGaIthmVaaOV0Q60RhKIUaLGr1SOCPmuUamKHonzUIle2P86IdK5fhx/nZvK2VjHq1IwOnIPmuP0k8raf0GZdyuWHrU7485R9LxHA2+kx6x6XTLc6y+i+D0jPURObK6KFOTcVVjtO57ztN5B9Dv07tj1MCo9xnmOSl47cH6qbnsyNh/nqnq691O33err+sf6hK4vYZj0wFlE0bK4F0nXtfiQVYVUl3SWSNPi5UnMkJwzisel6KukEa44ywJWUNEbUgXEddIrYkD03FluKD4pHHMGXRhLIZTEw0OjxaIZRmXFcrWYUCRVRASXCwqrKtL0qRGJV5fEq0elB4kqJzGcjbjvENDTDtu4RjsdvDMY1iiys4xnBYeo9JHjBa+rhdwdtww+0CrDf3NKPWaxkfVBIx04Gf0xObPqsp10zeT3FdfrJye3M9Zpl+jBHqB8B+88dyevHeR9lSSfHZZ7Si3Nf8S+YOB4CVw++1T2DYkWdY5ZF2nVI00WavMlUhCskCVBpKVSDXGahtIcRbVomyQNqR7hitgl7LRV0gGrjrYi9u0Nku1koLYOwytZmdjm0cVodDFEjVcnSoYSyM1WZiMLQ+DFY0jSVpJgEeELQlNPFKMZBaUZpZxSxoHnJNlkBmXIsjyyrFuNdzt4YH7w2m1SsnCescJyMbEbTtQekd3xgAnENtmAGP4dj7pw8k1XPdyszTDmiy9fF4jO09XowVrGenO/fj9xPLab09RxHoXBP5uoT0zMeBDvvxd2NsfGHD/ZWPsV3gnOZTMkGdzZIEvwSqwqyLdBC7S7jMoRCBotgJ9hFLI3YIM1SgTZYpqGmhYIldXmOJpe1pRHnOJRF3lzHbKRoU7xpRFdLHBFljpXimcJIEnEnStC1vGg+0SSFL4k3E12eDNko7ynFKkDrDBmSTKEylF9fUSuR1A+ER0+sIbB2OfZ65qBt/Eewjome2lBBHWM47czj57JWGc7A1A4LTw/6hBHeZ6Cw4RBnOx8eiec09ha0E/YXA/NmbdrEbHbGP1+Mnh9njN0QGWzAc5Lq062o6mFDRcNJDRWA0xnJAB5cGKQxWWVfokhpVgTLkMtYItYsbdTF3SFiGW0lVnTp0RMN1rGlM6dJyXVsy86dMwgTnedOjNQ2SOOdOkkqWlXadOiOB5i+o9Ft9sgEd06dOb6ifx2nMPSafNuw2JGT1R7U3ZZj2kn9JM6R9MnD2BzsNW86dO5qIGlwZ06TUrrLcU6dCHBUMOq7Tp01kFVNcWtpnTpeomP/Z"/>
          <p:cNvSpPr>
            <a:spLocks noChangeAspect="1" noChangeArrowheads="1"/>
          </p:cNvSpPr>
          <p:nvPr/>
        </p:nvSpPr>
        <p:spPr bwMode="auto">
          <a:xfrm>
            <a:off x="215900" y="-698500"/>
            <a:ext cx="1971675" cy="1752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7" name="AutoShape 6" descr="data:image/jpeg;base64,/9j/4AAQSkZJRgABAQAAAQABAAD/2wCEAAkGBhISEBUSEhISEBQVFQ8VFBUUEBAPDxUQFBAVFBQQFBQXHCYeFxkjGRQUHy8gIycpLCwsFR4xNTAqNSYrLCkBCQoKDgwOFw8PFCkYFBgpKSkpKSkpKSkpKSkpKSkpKSkpKSkpKSkpKSkpKSwpKSkpKSkpKSkpKSkpLCkpKSkpKf/AABEIALgAzwMBIgACEQEDEQH/xAAbAAACAwEBAQAAAAAAAAAAAAADBAECBQAGB//EAD8QAAICAQIBCAUKBQQDAQAAAAECAAMRBCESBRMxQVFxkaEiYYGxwQYUIzJCUmJy0eGCkrLC8ENTc6IzY3Qk/8QAGQEAAwEBAQAAAAAAAAAAAAAAAAECAwQF/8QAIxEBAQACAgIBBAMAAAAAAAAAAAECEQMhEjFBBCNRcSIyYf/aAAwDAQACEQMRAD8A+fo8OhgKk3jfDOeuapV4auyLAS3FEk6LMwoETpjqLJoWJleGSRLCTSDKxeyreOESmItgqKIQaeMKm3l7ZbEdoO/JfR8eo4Opq3z3I9dv9hhFb/8AFa3+9qkB7kRrD5sJHIbcNwYdVeq6P/neX1VXBotN/wCx9TZ7Aq1g+UxyvcV8M7R6fJcdbU6gD1kVlx5oJ6HkyvF2pXp5rTADb/ZqVfeWmZ8nyPndIPQbOE/lKMD741yLcbLtSR/q0azHe7rj3x59nDGqq4E06HbFCuR67XZ/cBNIvjgT7qDP5n9M+8eEDyvTzmrFa9lFY7MKgPukG4Na5/E2O7OB8JzztW2jVsjH8q+LZPulMy/F9GvrZj4YUf3QJaI05lq3gTLVmVJ0m0zIM4SCZNSE4i9kPYYuYKj53XXCcMmsQ+J3WpKtXBlI3YsXzKlITTriPBYlS8PzsKDAkM0Bz0o90jQG4pdTE+chKmhoHf8ATb1PSfYy2qT4gRbnJYt9HZ36b+uyKcZj0K9L8lgDc3/Dco/NYvAPfL/Kyvm/m1P+1p0B/Mzb/wBMB8ks84uM+lqNIvsAttb2YUSvynuNmrsPUpCDswqgHzzMNfcn4V8J+SgB1dRbGF43PsUqPNhGPkk3BqWz9mnUg/wgfERHQKUqvsHSFoQduXvVj5Vmb3yc5O49Vqc9Cm4H+K/J8gYZ33REV6orqb7enmxZj821S/HwgNMYPTZNVjkf+S1R7BxWHzZY3oauJ1HaVB7s5PlmYz0pp29IX7qqPbjJ8yZQrIWzLFu0k+Jl+qEK0IwlYkYhFG0E2plHaWaBtMRQN3g8yrPK8USo8TQsKVilN8I1s7rE1ZzFnaS9sWtsl4wxhbCc7M/noVbpdxGjfOyOPMV44ZGk6IZRDqYsGhFskg9pritduwIPzcEMMgjnD0/r0wL6QEF6ssoyWXZrUHaR9pfxAd4kVtmq71Cg+zngPjEBcQQQSCNwRkEH1HqlYqe8+QukyFfqFlz+r0aErHnY0xtWx56zPTzluf5z+09r8hQG0lTsFBc3k8KhQcWH0sDrPCJjaD5NtqNbqExhU4myTgBrVzUfWNyf4Zw3P7l/xeg9JyUG5N1NxyOFlK424io4Rn1Djz7JtclnmzqGxg2rfYM/cWpWz/M5jvK+nbT6J6kPo11BD63C5a32sRMti3FYr5JTk/p3yeIbnyx7Jlllvc/FFjM5oLVUo7LHPezBV8k849ydV9Zvuq3ifRHvgtUnpBd/RSpfaEBPmTHNNtWfxMB7FGf0j+EuSuXAkrLQ2hXm5PDLyDAKPFbWjFhiV5lw4AzygeDseQrQsN4Gq6G5yJrCz0bIVXssi72SzoZwqjmoYEKgMtzcsolWjaFhlkCdmSFwZfjgxvLiuRUmNI/0d/8AxofDUV/rETNLRVbWjtps/wCro/8AbFuZhMpFX0+o/IyzGgox1Vv4mxgffN3kjgDceAHBAYgYLVKvCAe3HEZ5/kZea0NSgfYrPj6Z98f5N1mHG+xyD7Vx8J4nLnrO2NI0uUKud+jxnjJBHqLjPkIHlTTI1lhVfr0CvIOxTis2HryYnotWTYwB3AcZ7B0E+GY0NTwsBvhKyQT90cZx37Q4s7r9nlXl9RZm2w/jfHcDiPdCJ/GfFgP7ZjaZ+s9/jNa4YIX7qoPbjJ8zOrSB0aWBgUMtxRaZiicZUNILx6JSwxLURxzE75eMVCLiQIVoMR5G8BLKZYJLCmd2x7Tze04LvGqa8xhdHM/I5iz+bgnSadmmxFbNOY5kLiVEqYytMuNLnqleSS9MdrWQmmjlOnMzyyVIvoKc2Y7UvX+ah8eYEA1fo59R900+T6MWp3keKOPjANRlcdoA90xuRvcWKVrVeoLWB1fVVRjyg9X6BFgGADv47fCW5RcgHG+CfIyLbRZUw3Honp6eID9hPJ5L2c9p5DPCHdulznuUnomrynfnTPg/VS857WKekfFseyef0FrWMqKekj2KBNjV7UWqOjm7APVxJxHx6ZXFeztec5N03OWKg6yPAbn3R97MuzdpOO7Ow8MRbkh+Fmf7qOR3nCj3w9I2E7kLgy3FIxJglPFOJkTsxbShmitzQ9hithmmNUA0qTJJlC0dVHmF5P8A8xDDQ5m1TpsxmvR+qF5WkxYul5PxHHowJqfNcdUpZRI81MW2mJ6hcDHXNu6nG8ybEy0uZJyIhY3UktzEPXXK8megl0+8brqxCJTtCLVMrkYuiX6Svq9NPNsfGL1af0lBHWg/7DMP0Du6O8biNFB85HVm1GHczBvjM7T227enO25/pIMFylQUQsOriB7u3zEHdnbHaTjtJPRDfOuNCD93o9k4cjivJOnFSlyfSZRn1Ajo8DGtWGNFr52ZXPQegoFXwxMnQXG2wL1dLdmBtieg5SrPzN37RWvD2YYfAzTi7oyeb0y4qY/eZV9ijiPvWFqeVuXC1r+Ese92z7gJVDOyJNcU4GB4oVIqipkEyZVoQBO0VteGcxK4zSFUF5QtB5kNKXG3o9LHRphL6erEbCTkt22Jvp9uiAOnmkUi9iwhsLlGvAmLze83tfUWMzzpDNfLSciyUw1emyY3Xpo5p9FJuSS9emhTppoV6WS1EjyJlNpo2unPFW3T6NXivo/CM/N41XR6C/h4vDOYWloHTsPRH4s/r8ZTljTFK+MbkZDevqz7pNumbAx08Qx2ZYkjPjLPqSUKP90jy/acuSoT5KVaq8npbdvDomvqbC+m4T0syDxYfv4TC5NHO2AfZXdvgPbPRNuR2K1XkLHx4cMvj9hiazexsdAOB+Vdh7oLhjBqlDOyBRRDKs5E3hFMKmxXglWEZ4ZRkEULxZ1yxC3M2La4o+mmko8dssrOCmPNppU0wtX4vTVxpBF0EOpnMdWdIvZXGw2ZVkhDlZj6aKWaXfom21UGaIthmVaaOV0Q60RhKIUaLGr1SOCPmuUamKHonzUIle2P86IdK5fhx/nZvK2VjHq1IwOnIPmuP0k8raf0GZdyuWHrU7485R9LxHA2+kx6x6XTLc6y+i+D0jPURObK6KFOTcVVjtO57ztN5B9Dv07tj1MCo9xnmOSl47cH6qbnsyNh/nqnq691O33err+sf6hK4vYZj0wFlE0bK4F0nXtfiQVYVUl3SWSNPi5UnMkJwzisel6KukEa44ywJWUNEbUgXEddIrYkD03FluKD4pHHMGXRhLIZTEw0OjxaIZRmXFcrWYUCRVRASXCwqrKtL0qRGJV5fEq0elB4kqJzGcjbjvENDTDtu4RjsdvDMY1iiys4xnBYeo9JHjBa+rhdwdtww+0CrDf3NKPWaxkfVBIx04Gf0xObPqsp10zeT3FdfrJye3M9Zpl+jBHqB8B+88dyevHeR9lSSfHZZ7Si3Nf8S+YOB4CVw++1T2DYkWdY5ZF2nVI00WavMlUhCskCVBpKVSDXGahtIcRbVomyQNqR7hitgl7LRV0gGrjrYi9u0Nku1koLYOwytZmdjm0cVodDFEjVcnSoYSyM1WZiMLQ+DFY0jSVpJgEeELQlNPFKMZBaUZpZxSxoHnJNlkBmXIsjyyrFuNdzt4YH7w2m1SsnCescJyMbEbTtQekd3xgAnENtmAGP4dj7pw8k1XPdyszTDmiy9fF4jO09XowVrGenO/fj9xPLab09RxHoXBP5uoT0zMeBDvvxd2NsfGHD/ZWPsV3gnOZTMkGdzZIEvwSqwqyLdBC7S7jMoRCBotgJ9hFLI3YIM1SgTZYpqGmhYIldXmOJpe1pRHnOJRF3lzHbKRoU7xpRFdLHBFljpXimcJIEnEnStC1vGg+0SSFL4k3E12eDNko7ynFKkDrDBmSTKEylF9fUSuR1A+ER0+sIbB2OfZ65qBt/Eewjome2lBBHWM47czj57JWGc7A1A4LTw/6hBHeZ6Cw4RBnOx8eiec09ha0E/YXA/NmbdrEbHbGP1+Mnh9njN0QGWzAc5Lq062o6mFDRcNJDRWA0xnJAB5cGKQxWWVfokhpVgTLkMtYItYsbdTF3SFiGW0lVnTp0RMN1rGlM6dJyXVsy86dMwgTnedOjNQ2SOOdOkkqWlXadOiOB5i+o9Ft9sgEd06dOb6ifx2nMPSafNuw2JGT1R7U3ZZj2kn9JM6R9MnD2BzsNW86dO5qIGlwZ06TUrrLcU6dCHBUMOq7Tp01kFVNcWtpnTpeomP/Z"/>
          <p:cNvSpPr>
            <a:spLocks noChangeAspect="1" noChangeArrowheads="1"/>
          </p:cNvSpPr>
          <p:nvPr/>
        </p:nvSpPr>
        <p:spPr bwMode="auto">
          <a:xfrm>
            <a:off x="368300" y="-546100"/>
            <a:ext cx="1971675" cy="1752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8" name="Tekstvak 7"/>
          <p:cNvSpPr txBox="1"/>
          <p:nvPr/>
        </p:nvSpPr>
        <p:spPr>
          <a:xfrm>
            <a:off x="215900" y="1899726"/>
            <a:ext cx="8524180" cy="4770537"/>
          </a:xfrm>
          <a:prstGeom prst="rect">
            <a:avLst/>
          </a:prstGeom>
          <a:noFill/>
        </p:spPr>
        <p:txBody>
          <a:bodyPr wrap="square" rtlCol="0">
            <a:spAutoFit/>
          </a:bodyPr>
          <a:lstStyle/>
          <a:p>
            <a:pPr marL="342900" indent="-342900">
              <a:buFont typeface="Arial" pitchFamily="34" charset="0"/>
              <a:buChar char="•"/>
            </a:pPr>
            <a:r>
              <a:rPr lang="en-US" sz="2800" b="1" dirty="0" err="1" smtClean="0">
                <a:latin typeface="Times New Roman" panose="02020603050405020304" pitchFamily="18" charset="0"/>
                <a:cs typeface="Times New Roman" panose="02020603050405020304" pitchFamily="18" charset="0"/>
              </a:rPr>
              <a:t>Fabrieksmeel</a:t>
            </a:r>
            <a:r>
              <a:rPr lang="en-US" sz="2400" dirty="0" smtClean="0">
                <a:latin typeface="Times New Roman" panose="02020603050405020304" pitchFamily="18" charset="0"/>
                <a:cs typeface="Times New Roman" panose="02020603050405020304" pitchFamily="18" charset="0"/>
              </a:rPr>
              <a:t/>
            </a:r>
            <a:br>
              <a:rPr lang="en-US" sz="2400" dirty="0" smtClean="0">
                <a:latin typeface="Times New Roman" panose="02020603050405020304" pitchFamily="18" charset="0"/>
                <a:cs typeface="Times New Roman" panose="02020603050405020304" pitchFamily="18" charset="0"/>
              </a:rPr>
            </a:br>
            <a:r>
              <a:rPr lang="en-US" sz="2400" i="1" dirty="0" err="1" smtClean="0">
                <a:latin typeface="Times New Roman" panose="02020603050405020304" pitchFamily="18" charset="0"/>
                <a:cs typeface="Times New Roman" panose="02020603050405020304" pitchFamily="18" charset="0"/>
              </a:rPr>
              <a:t>Hoge</a:t>
            </a:r>
            <a:r>
              <a:rPr lang="en-US" sz="2400" i="1" dirty="0" smtClean="0">
                <a:latin typeface="Times New Roman" panose="02020603050405020304" pitchFamily="18" charset="0"/>
                <a:cs typeface="Times New Roman" panose="02020603050405020304" pitchFamily="18" charset="0"/>
              </a:rPr>
              <a:t> </a:t>
            </a:r>
            <a:r>
              <a:rPr lang="en-US" sz="2400" i="1" dirty="0" err="1" smtClean="0">
                <a:latin typeface="Times New Roman" panose="02020603050405020304" pitchFamily="18" charset="0"/>
                <a:cs typeface="Times New Roman" panose="02020603050405020304" pitchFamily="18" charset="0"/>
              </a:rPr>
              <a:t>productie</a:t>
            </a:r>
            <a:r>
              <a:rPr lang="en-US" sz="2400" i="1" dirty="0" smtClean="0">
                <a:latin typeface="Times New Roman" panose="02020603050405020304" pitchFamily="18" charset="0"/>
                <a:cs typeface="Times New Roman" panose="02020603050405020304" pitchFamily="18" charset="0"/>
              </a:rPr>
              <a:t>. </a:t>
            </a:r>
            <a:r>
              <a:rPr lang="en-US" sz="2400" i="1" dirty="0">
                <a:latin typeface="Times New Roman" panose="02020603050405020304" pitchFamily="18" charset="0"/>
                <a:cs typeface="Times New Roman" panose="02020603050405020304" pitchFamily="18" charset="0"/>
              </a:rPr>
              <a:t/>
            </a:r>
            <a:br>
              <a:rPr lang="en-US" sz="2400" i="1" dirty="0">
                <a:latin typeface="Times New Roman" panose="02020603050405020304" pitchFamily="18" charset="0"/>
                <a:cs typeface="Times New Roman" panose="02020603050405020304" pitchFamily="18" charset="0"/>
              </a:rPr>
            </a:br>
            <a:r>
              <a:rPr lang="en-US" sz="2400" i="1" dirty="0" err="1">
                <a:latin typeface="Times New Roman" panose="02020603050405020304" pitchFamily="18" charset="0"/>
                <a:cs typeface="Times New Roman" panose="02020603050405020304" pitchFamily="18" charset="0"/>
              </a:rPr>
              <a:t>Meel</a:t>
            </a:r>
            <a:r>
              <a:rPr lang="en-US" sz="2400" i="1" dirty="0">
                <a:latin typeface="Times New Roman" panose="02020603050405020304" pitchFamily="18" charset="0"/>
                <a:cs typeface="Times New Roman" panose="02020603050405020304" pitchFamily="18" charset="0"/>
              </a:rPr>
              <a:t> van </a:t>
            </a:r>
            <a:r>
              <a:rPr lang="en-US" sz="2400" i="1" dirty="0" err="1">
                <a:latin typeface="Times New Roman" panose="02020603050405020304" pitchFamily="18" charset="0"/>
                <a:cs typeface="Times New Roman" panose="02020603050405020304" pitchFamily="18" charset="0"/>
              </a:rPr>
              <a:t>constante</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samenstelling</a:t>
            </a:r>
            <a:r>
              <a:rPr lang="en-US" sz="2400" i="1" dirty="0">
                <a:latin typeface="Times New Roman" panose="02020603050405020304" pitchFamily="18" charset="0"/>
                <a:cs typeface="Times New Roman" panose="02020603050405020304" pitchFamily="18" charset="0"/>
              </a:rPr>
              <a:t>.</a:t>
            </a:r>
            <a:br>
              <a:rPr lang="en-US" sz="2400" i="1" dirty="0">
                <a:latin typeface="Times New Roman" panose="02020603050405020304" pitchFamily="18" charset="0"/>
                <a:cs typeface="Times New Roman" panose="02020603050405020304" pitchFamily="18" charset="0"/>
              </a:rPr>
            </a:br>
            <a:r>
              <a:rPr lang="en-US" sz="2400" dirty="0" err="1" smtClean="0">
                <a:latin typeface="Times New Roman" panose="02020603050405020304" pitchFamily="18" charset="0"/>
                <a:cs typeface="Times New Roman" panose="02020603050405020304" pitchFamily="18" charset="0"/>
              </a:rPr>
              <a:t>Bij</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slechte</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oogst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wordt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er</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bijgemengd</a:t>
            </a:r>
            <a:r>
              <a:rPr lang="en-US" sz="2400" dirty="0" smtClean="0">
                <a:latin typeface="Times New Roman" panose="02020603050405020304" pitchFamily="18" charset="0"/>
                <a:cs typeface="Times New Roman" panose="02020603050405020304" pitchFamily="18" charset="0"/>
              </a:rPr>
              <a:t> met </a:t>
            </a:r>
            <a:r>
              <a:rPr lang="en-US" sz="2400" dirty="0" err="1" smtClean="0">
                <a:latin typeface="Times New Roman" panose="02020603050405020304" pitchFamily="18" charset="0"/>
                <a:cs typeface="Times New Roman" panose="02020603050405020304" pitchFamily="18" charset="0"/>
              </a:rPr>
              <a:t>tarwe</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uit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andere</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landen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gebieden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dan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wel</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continenten</a:t>
            </a:r>
            <a:r>
              <a:rPr lang="en-US" sz="2400" dirty="0" smtClean="0">
                <a:latin typeface="Times New Roman" panose="02020603050405020304" pitchFamily="18" charset="0"/>
                <a:cs typeface="Times New Roman" panose="02020603050405020304" pitchFamily="18" charset="0"/>
              </a:rPr>
              <a:t>).</a:t>
            </a:r>
            <a:br>
              <a:rPr lang="en-US" sz="2400" dirty="0" smtClean="0">
                <a:latin typeface="Times New Roman" panose="02020603050405020304" pitchFamily="18" charset="0"/>
                <a:cs typeface="Times New Roman" panose="02020603050405020304" pitchFamily="18" charset="0"/>
              </a:rPr>
            </a:br>
            <a:r>
              <a:rPr lang="en-US" sz="2400" i="1" dirty="0" err="1" smtClean="0">
                <a:latin typeface="Times New Roman" panose="02020603050405020304" pitchFamily="18" charset="0"/>
                <a:cs typeface="Times New Roman" panose="02020603050405020304" pitchFamily="18" charset="0"/>
              </a:rPr>
              <a:t>Meerdere</a:t>
            </a:r>
            <a:r>
              <a:rPr lang="en-US" sz="2400" i="1" dirty="0" smtClean="0">
                <a:latin typeface="Times New Roman" panose="02020603050405020304" pitchFamily="18" charset="0"/>
                <a:cs typeface="Times New Roman" panose="02020603050405020304" pitchFamily="18" charset="0"/>
              </a:rPr>
              <a:t> </a:t>
            </a:r>
            <a:r>
              <a:rPr lang="en-US" sz="2400" i="1" dirty="0" err="1" smtClean="0">
                <a:latin typeface="Times New Roman" panose="02020603050405020304" pitchFamily="18" charset="0"/>
                <a:cs typeface="Times New Roman" panose="02020603050405020304" pitchFamily="18" charset="0"/>
              </a:rPr>
              <a:t>bloemfracties</a:t>
            </a:r>
            <a:r>
              <a:rPr lang="en-US" sz="2400" dirty="0" smtClean="0">
                <a:latin typeface="Times New Roman" panose="02020603050405020304" pitchFamily="18" charset="0"/>
                <a:cs typeface="Times New Roman" panose="02020603050405020304" pitchFamily="18" charset="0"/>
              </a:rPr>
              <a:t>.</a:t>
            </a:r>
            <a:br>
              <a:rPr lang="en-US" sz="2400" dirty="0" smtClean="0">
                <a:latin typeface="Times New Roman" panose="02020603050405020304" pitchFamily="18" charset="0"/>
                <a:cs typeface="Times New Roman" panose="02020603050405020304" pitchFamily="18" charset="0"/>
              </a:rPr>
            </a:br>
            <a:r>
              <a:rPr lang="en-US" sz="2400" dirty="0" err="1" smtClean="0">
                <a:latin typeface="Times New Roman" panose="02020603050405020304" pitchFamily="18" charset="0"/>
                <a:cs typeface="Times New Roman" panose="02020603050405020304" pitchFamily="18" charset="0"/>
              </a:rPr>
              <a:t>Omdat</a:t>
            </a:r>
            <a:r>
              <a:rPr lang="en-US" sz="2400" dirty="0" smtClean="0">
                <a:latin typeface="Times New Roman" panose="02020603050405020304" pitchFamily="18" charset="0"/>
                <a:cs typeface="Times New Roman" panose="02020603050405020304" pitchFamily="18" charset="0"/>
              </a:rPr>
              <a:t> de  </a:t>
            </a:r>
            <a:r>
              <a:rPr lang="en-US" sz="2400" dirty="0" err="1" smtClean="0">
                <a:latin typeface="Times New Roman" panose="02020603050405020304" pitchFamily="18" charset="0"/>
                <a:cs typeface="Times New Roman" panose="02020603050405020304" pitchFamily="18" charset="0"/>
              </a:rPr>
              <a:t>consument</a:t>
            </a:r>
            <a:r>
              <a:rPr lang="en-US" sz="2400" dirty="0" smtClean="0">
                <a:latin typeface="Times New Roman" panose="02020603050405020304" pitchFamily="18" charset="0"/>
                <a:cs typeface="Times New Roman" panose="02020603050405020304" pitchFamily="18" charset="0"/>
              </a:rPr>
              <a:t>  een </a:t>
            </a:r>
            <a:r>
              <a:rPr lang="en-US" sz="2400" dirty="0" err="1" smtClean="0">
                <a:latin typeface="Times New Roman" panose="02020603050405020304" pitchFamily="18" charset="0"/>
                <a:cs typeface="Times New Roman" panose="02020603050405020304" pitchFamily="18" charset="0"/>
              </a:rPr>
              <a:t>mooi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kruimig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lekker</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brood </a:t>
            </a:r>
            <a:r>
              <a:rPr lang="en-US" sz="2400" dirty="0" err="1" smtClean="0">
                <a:latin typeface="Times New Roman" panose="02020603050405020304" pitchFamily="18" charset="0"/>
                <a:cs typeface="Times New Roman" panose="02020603050405020304" pitchFamily="18" charset="0"/>
              </a:rPr>
              <a:t>wil</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dat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ook</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meerdere</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dagen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vers</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blijft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worden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er</a:t>
            </a:r>
            <a:r>
              <a:rPr lang="en-US" sz="2400" dirty="0" smtClean="0">
                <a:latin typeface="Times New Roman" panose="02020603050405020304" pitchFamily="18" charset="0"/>
                <a:cs typeface="Times New Roman" panose="02020603050405020304" pitchFamily="18" charset="0"/>
              </a:rPr>
              <a:t> Brood-</a:t>
            </a:r>
            <a:r>
              <a:rPr lang="en-US" sz="2400" dirty="0" err="1" smtClean="0">
                <a:latin typeface="Times New Roman" panose="02020603050405020304" pitchFamily="18" charset="0"/>
                <a:cs typeface="Times New Roman" panose="02020603050405020304" pitchFamily="18" charset="0"/>
              </a:rPr>
              <a:t>Verbeter</a:t>
            </a:r>
            <a:r>
              <a:rPr lang="en-US" sz="2400" dirty="0" smtClean="0">
                <a:latin typeface="Times New Roman" panose="02020603050405020304" pitchFamily="18" charset="0"/>
                <a:cs typeface="Times New Roman" panose="02020603050405020304" pitchFamily="18" charset="0"/>
              </a:rPr>
              <a:t>-</a:t>
            </a:r>
            <a:r>
              <a:rPr lang="en-US" sz="2400" dirty="0" err="1" smtClean="0">
                <a:latin typeface="Times New Roman" panose="02020603050405020304" pitchFamily="18" charset="0"/>
                <a:cs typeface="Times New Roman" panose="02020603050405020304" pitchFamily="18" charset="0"/>
              </a:rPr>
              <a:t>Middelen</a:t>
            </a:r>
            <a:r>
              <a:rPr lang="en-US" sz="2400" dirty="0" smtClean="0">
                <a:latin typeface="Times New Roman" panose="02020603050405020304" pitchFamily="18" charset="0"/>
                <a:cs typeface="Times New Roman" panose="02020603050405020304" pitchFamily="18" charset="0"/>
              </a:rPr>
              <a:t> (</a:t>
            </a:r>
            <a:r>
              <a:rPr lang="en-US" sz="2400" i="1" dirty="0" smtClean="0">
                <a:latin typeface="Times New Roman" panose="02020603050405020304" pitchFamily="18" charset="0"/>
                <a:cs typeface="Times New Roman" panose="02020603050405020304" pitchFamily="18" charset="0"/>
              </a:rPr>
              <a:t>BVM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toegevoegd</a:t>
            </a:r>
            <a:r>
              <a:rPr lang="en-US" sz="2400" dirty="0" smtClean="0">
                <a:latin typeface="Times New Roman" panose="02020603050405020304" pitchFamily="18" charset="0"/>
                <a:cs typeface="Times New Roman" panose="02020603050405020304" pitchFamily="18" charset="0"/>
              </a:rPr>
              <a:t>.</a:t>
            </a:r>
            <a:br>
              <a:rPr lang="en-US" sz="2400" dirty="0" smtClean="0">
                <a:latin typeface="Times New Roman" panose="02020603050405020304" pitchFamily="18" charset="0"/>
                <a:cs typeface="Times New Roman" panose="02020603050405020304" pitchFamily="18" charset="0"/>
              </a:rPr>
            </a:br>
            <a:r>
              <a:rPr lang="en-US" sz="2400" b="1" dirty="0" smtClean="0">
                <a:latin typeface="Times New Roman" panose="02020603050405020304" pitchFamily="18" charset="0"/>
                <a:cs typeface="Times New Roman" panose="02020603050405020304" pitchFamily="18" charset="0"/>
              </a:rPr>
              <a:t>De </a:t>
            </a:r>
            <a:r>
              <a:rPr lang="en-US" sz="2400" b="1" dirty="0" err="1" smtClean="0">
                <a:latin typeface="Times New Roman" panose="02020603050405020304" pitchFamily="18" charset="0"/>
                <a:cs typeface="Times New Roman" panose="02020603050405020304" pitchFamily="18" charset="0"/>
              </a:rPr>
              <a:t>bakker</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geeft</a:t>
            </a:r>
            <a:r>
              <a:rPr lang="en-US" sz="2400" b="1" dirty="0" smtClean="0">
                <a:latin typeface="Times New Roman" panose="02020603050405020304" pitchFamily="18" charset="0"/>
                <a:cs typeface="Times New Roman" panose="02020603050405020304" pitchFamily="18" charset="0"/>
              </a:rPr>
              <a:t> de </a:t>
            </a:r>
            <a:r>
              <a:rPr lang="en-US" sz="2400" b="1" dirty="0" err="1" smtClean="0">
                <a:latin typeface="Times New Roman" panose="02020603050405020304" pitchFamily="18" charset="0"/>
                <a:cs typeface="Times New Roman" panose="02020603050405020304" pitchFamily="18" charset="0"/>
              </a:rPr>
              <a:t>voorkeur</a:t>
            </a:r>
            <a:r>
              <a:rPr lang="en-US" sz="2400" b="1" dirty="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aan</a:t>
            </a:r>
            <a:r>
              <a:rPr lang="en-US" sz="2400" b="1" dirty="0" smtClean="0">
                <a:latin typeface="Times New Roman" panose="02020603050405020304" pitchFamily="18" charset="0"/>
                <a:cs typeface="Times New Roman" panose="02020603050405020304" pitchFamily="18" charset="0"/>
              </a:rPr>
              <a:t> een </a:t>
            </a:r>
            <a:r>
              <a:rPr lang="en-US" sz="2400" b="1" dirty="0" err="1" smtClean="0">
                <a:latin typeface="Times New Roman" panose="02020603050405020304" pitchFamily="18" charset="0"/>
                <a:cs typeface="Times New Roman" panose="02020603050405020304" pitchFamily="18" charset="0"/>
              </a:rPr>
              <a:t>meel</a:t>
            </a:r>
            <a:r>
              <a:rPr lang="en-US" sz="2400" b="1" dirty="0" smtClean="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van </a:t>
            </a:r>
            <a:r>
              <a:rPr lang="en-US" sz="2400" b="1" dirty="0" err="1" smtClean="0">
                <a:latin typeface="Times New Roman" panose="02020603050405020304" pitchFamily="18" charset="0"/>
                <a:cs typeface="Times New Roman" panose="02020603050405020304" pitchFamily="18" charset="0"/>
              </a:rPr>
              <a:t>gelijke</a:t>
            </a:r>
            <a:r>
              <a:rPr lang="en-US" sz="2400" b="1" dirty="0" smtClean="0">
                <a:latin typeface="Times New Roman" panose="02020603050405020304" pitchFamily="18" charset="0"/>
                <a:cs typeface="Times New Roman" panose="02020603050405020304" pitchFamily="18" charset="0"/>
              </a:rPr>
              <a:t> en </a:t>
            </a:r>
            <a:r>
              <a:rPr lang="en-US" sz="2400" b="1" dirty="0" err="1" smtClean="0">
                <a:latin typeface="Times New Roman" panose="02020603050405020304" pitchFamily="18" charset="0"/>
                <a:cs typeface="Times New Roman" panose="02020603050405020304" pitchFamily="18" charset="0"/>
              </a:rPr>
              <a:t>constante</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samenstelling</a:t>
            </a:r>
            <a:r>
              <a:rPr lang="en-US" sz="2400" b="1" dirty="0" smtClean="0">
                <a:latin typeface="Times New Roman" panose="02020603050405020304" pitchFamily="18" charset="0"/>
                <a:cs typeface="Times New Roman" panose="02020603050405020304" pitchFamily="18" charset="0"/>
              </a:rPr>
              <a:t>/</a:t>
            </a:r>
            <a:r>
              <a:rPr lang="en-US" sz="2400" b="1" dirty="0" err="1" smtClean="0">
                <a:latin typeface="Times New Roman" panose="02020603050405020304" pitchFamily="18" charset="0"/>
                <a:cs typeface="Times New Roman" panose="02020603050405020304" pitchFamily="18" charset="0"/>
              </a:rPr>
              <a:t>kwaliteit</a:t>
            </a:r>
            <a:r>
              <a:rPr lang="en-US" sz="2400" b="1" dirty="0" smtClean="0">
                <a:latin typeface="Times New Roman" panose="02020603050405020304" pitchFamily="18" charset="0"/>
                <a:cs typeface="Times New Roman" panose="02020603050405020304" pitchFamily="18" charset="0"/>
              </a:rPr>
              <a:t> om brood van </a:t>
            </a:r>
            <a:r>
              <a:rPr lang="en-US" sz="2400" b="1" dirty="0" err="1" smtClean="0">
                <a:latin typeface="Times New Roman" panose="02020603050405020304" pitchFamily="18" charset="0"/>
                <a:cs typeface="Times New Roman" panose="02020603050405020304" pitchFamily="18" charset="0"/>
              </a:rPr>
              <a:t>te</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bakken</a:t>
            </a:r>
            <a:r>
              <a:rPr lang="en-US" sz="2400" b="1" dirty="0" smtClean="0">
                <a:latin typeface="Times New Roman" panose="02020603050405020304" pitchFamily="18" charset="0"/>
                <a:cs typeface="Times New Roman" panose="02020603050405020304" pitchFamily="18" charset="0"/>
              </a:rPr>
              <a:t>.</a:t>
            </a:r>
            <a:r>
              <a:rPr lang="en-US" sz="2400" b="1" dirty="0" smtClean="0"/>
              <a:t/>
            </a:r>
            <a:br>
              <a:rPr lang="en-US" sz="2400" b="1" dirty="0" smtClean="0"/>
            </a:br>
            <a:endParaRPr lang="en-US" sz="3600" b="1" dirty="0"/>
          </a:p>
        </p:txBody>
      </p:sp>
      <p:sp>
        <p:nvSpPr>
          <p:cNvPr id="9" name="Tijdelijke aanduiding voor dianummer 8"/>
          <p:cNvSpPr>
            <a:spLocks noGrp="1"/>
          </p:cNvSpPr>
          <p:nvPr>
            <p:ph type="sldNum" sz="quarter" idx="12"/>
          </p:nvPr>
        </p:nvSpPr>
        <p:spPr/>
        <p:txBody>
          <a:bodyPr/>
          <a:lstStyle/>
          <a:p>
            <a:fld id="{2417DDE6-8BAB-45BA-8E40-63FF49852677}" type="slidenum">
              <a:rPr lang="nl-NL" smtClean="0"/>
              <a:t>23</a:t>
            </a:fld>
            <a:endParaRPr lang="nl-NL"/>
          </a:p>
        </p:txBody>
      </p:sp>
      <p:sp>
        <p:nvSpPr>
          <p:cNvPr id="5" name="Tijdelijke aanduiding voor voettekst 4"/>
          <p:cNvSpPr>
            <a:spLocks noGrp="1"/>
          </p:cNvSpPr>
          <p:nvPr>
            <p:ph type="ftr" sz="quarter" idx="11"/>
          </p:nvPr>
        </p:nvSpPr>
        <p:spPr/>
        <p:txBody>
          <a:bodyPr/>
          <a:lstStyle/>
          <a:p>
            <a:r>
              <a:rPr lang="nl-NL" smtClean="0"/>
              <a:t>Molen De Windhond, Soest, 2014            (Henk Rutgers, Jan Vermeulen)</a:t>
            </a:r>
            <a:endParaRPr lang="nl-NL"/>
          </a:p>
        </p:txBody>
      </p:sp>
    </p:spTree>
    <p:extLst>
      <p:ext uri="{BB962C8B-B14F-4D97-AF65-F5344CB8AC3E}">
        <p14:creationId xmlns:p14="http://schemas.microsoft.com/office/powerpoint/2010/main" val="19355167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60648"/>
            <a:ext cx="8229600" cy="1109365"/>
          </a:xfrm>
        </p:spPr>
        <p:txBody>
          <a:bodyPr>
            <a:normAutofit fontScale="90000"/>
          </a:bodyPr>
          <a:lstStyle/>
          <a:p>
            <a:r>
              <a:rPr lang="nl-NL" dirty="0">
                <a:latin typeface="Times New Roman" panose="02020603050405020304" pitchFamily="18" charset="0"/>
                <a:cs typeface="Times New Roman" panose="02020603050405020304" pitchFamily="18" charset="0"/>
              </a:rPr>
              <a:t/>
            </a:r>
            <a:br>
              <a:rPr lang="nl-NL" dirty="0">
                <a:latin typeface="Times New Roman" panose="02020603050405020304" pitchFamily="18" charset="0"/>
                <a:cs typeface="Times New Roman" panose="02020603050405020304" pitchFamily="18" charset="0"/>
              </a:rPr>
            </a:br>
            <a:r>
              <a:rPr lang="nl-NL" dirty="0">
                <a:latin typeface="Times New Roman" panose="02020603050405020304" pitchFamily="18" charset="0"/>
                <a:cs typeface="Times New Roman" panose="02020603050405020304" pitchFamily="18" charset="0"/>
              </a:rPr>
              <a:t>Van </a:t>
            </a:r>
            <a:r>
              <a:rPr lang="nl-NL" dirty="0" smtClean="0">
                <a:latin typeface="Times New Roman" panose="02020603050405020304" pitchFamily="18" charset="0"/>
                <a:cs typeface="Times New Roman" panose="02020603050405020304" pitchFamily="18" charset="0"/>
              </a:rPr>
              <a:t>Graan </a:t>
            </a:r>
            <a:r>
              <a:rPr lang="nl-NL" dirty="0">
                <a:latin typeface="Times New Roman" panose="02020603050405020304" pitchFamily="18" charset="0"/>
                <a:cs typeface="Times New Roman" panose="02020603050405020304" pitchFamily="18" charset="0"/>
              </a:rPr>
              <a:t>tot </a:t>
            </a:r>
            <a:r>
              <a:rPr lang="nl-NL" dirty="0" smtClean="0">
                <a:latin typeface="Times New Roman" panose="02020603050405020304" pitchFamily="18" charset="0"/>
                <a:cs typeface="Times New Roman" panose="02020603050405020304" pitchFamily="18" charset="0"/>
              </a:rPr>
              <a:t>Brood</a:t>
            </a:r>
            <a:r>
              <a:rPr lang="nl-NL" dirty="0">
                <a:latin typeface="Times New Roman" panose="02020603050405020304" pitchFamily="18" charset="0"/>
                <a:cs typeface="Times New Roman" panose="02020603050405020304" pitchFamily="18" charset="0"/>
              </a:rPr>
              <a:t/>
            </a:r>
            <a:br>
              <a:rPr lang="nl-NL" dirty="0">
                <a:latin typeface="Times New Roman" panose="02020603050405020304" pitchFamily="18" charset="0"/>
                <a:cs typeface="Times New Roman" panose="02020603050405020304" pitchFamily="18" charset="0"/>
              </a:rPr>
            </a:br>
            <a:r>
              <a:rPr lang="nl-NL" sz="3600" dirty="0">
                <a:latin typeface="Times New Roman" panose="02020603050405020304" pitchFamily="18" charset="0"/>
                <a:cs typeface="Times New Roman" panose="02020603050405020304" pitchFamily="18" charset="0"/>
              </a:rPr>
              <a:t>Broodverbetermiddelen (BVM)</a:t>
            </a:r>
            <a:br>
              <a:rPr lang="nl-NL" sz="3600" dirty="0">
                <a:latin typeface="Times New Roman" panose="02020603050405020304" pitchFamily="18" charset="0"/>
                <a:cs typeface="Times New Roman" panose="02020603050405020304" pitchFamily="18" charset="0"/>
              </a:rPr>
            </a:br>
            <a:r>
              <a:rPr lang="nl-NL" dirty="0" smtClean="0">
                <a:latin typeface="Times New Roman" panose="02020603050405020304" pitchFamily="18" charset="0"/>
                <a:cs typeface="Times New Roman" panose="02020603050405020304" pitchFamily="18" charset="0"/>
              </a:rPr>
              <a:t/>
            </a:r>
            <a:br>
              <a:rPr lang="nl-NL" dirty="0" smtClean="0">
                <a:latin typeface="Times New Roman" panose="02020603050405020304" pitchFamily="18" charset="0"/>
                <a:cs typeface="Times New Roman" panose="02020603050405020304" pitchFamily="18" charset="0"/>
              </a:rPr>
            </a:br>
            <a:endParaRPr lang="nl-NL" sz="3600" dirty="0">
              <a:latin typeface="Times New Roman" panose="02020603050405020304" pitchFamily="18" charset="0"/>
              <a:cs typeface="Times New Roman" panose="02020603050405020304" pitchFamily="18" charset="0"/>
            </a:endParaRPr>
          </a:p>
        </p:txBody>
      </p:sp>
      <p:sp>
        <p:nvSpPr>
          <p:cNvPr id="3" name="Tijdelijke aanduiding voor inhoud 2"/>
          <p:cNvSpPr>
            <a:spLocks noGrp="1"/>
          </p:cNvSpPr>
          <p:nvPr>
            <p:ph idx="1"/>
          </p:nvPr>
        </p:nvSpPr>
        <p:spPr/>
        <p:txBody>
          <a:bodyPr>
            <a:normAutofit/>
          </a:bodyPr>
          <a:lstStyle/>
          <a:p>
            <a:r>
              <a:rPr lang="nl-NL" sz="2400" b="1" dirty="0" smtClean="0">
                <a:latin typeface="Times New Roman" panose="02020603050405020304" pitchFamily="18" charset="0"/>
                <a:cs typeface="Times New Roman" panose="02020603050405020304" pitchFamily="18" charset="0"/>
              </a:rPr>
              <a:t>Soorten </a:t>
            </a:r>
            <a:r>
              <a:rPr lang="nl-NL" sz="2400" b="1" dirty="0" smtClean="0">
                <a:latin typeface="Times New Roman" panose="02020603050405020304" pitchFamily="18" charset="0"/>
                <a:cs typeface="Times New Roman" panose="02020603050405020304" pitchFamily="18" charset="0"/>
              </a:rPr>
              <a:t>BVM</a:t>
            </a:r>
            <a:br>
              <a:rPr lang="nl-NL" sz="2400" b="1" dirty="0" smtClean="0">
                <a:latin typeface="Times New Roman" panose="02020603050405020304" pitchFamily="18" charset="0"/>
                <a:cs typeface="Times New Roman" panose="02020603050405020304" pitchFamily="18" charset="0"/>
              </a:rPr>
            </a:br>
            <a:r>
              <a:rPr lang="nl-NL" sz="2400" dirty="0" err="1" smtClean="0">
                <a:latin typeface="Times New Roman" panose="02020603050405020304" pitchFamily="18" charset="0"/>
                <a:cs typeface="Times New Roman" panose="02020603050405020304" pitchFamily="18" charset="0"/>
              </a:rPr>
              <a:t>BVM’s</a:t>
            </a:r>
            <a:r>
              <a:rPr lang="nl-NL" sz="2400" dirty="0" smtClean="0">
                <a:latin typeface="Times New Roman" panose="02020603050405020304" pitchFamily="18" charset="0"/>
                <a:cs typeface="Times New Roman" panose="02020603050405020304" pitchFamily="18" charset="0"/>
              </a:rPr>
              <a:t> </a:t>
            </a:r>
            <a:r>
              <a:rPr lang="nl-NL" sz="2400" dirty="0" smtClean="0">
                <a:latin typeface="Times New Roman" panose="02020603050405020304" pitchFamily="18" charset="0"/>
                <a:cs typeface="Times New Roman" panose="02020603050405020304" pitchFamily="18" charset="0"/>
              </a:rPr>
              <a:t>komen in alle mogelijke vaste en vloeibare vorm voor. Afhankelijk van het gebruiksgemak kiest men de vorm. </a:t>
            </a:r>
            <a:r>
              <a:rPr lang="nl-NL" sz="2400" dirty="0" smtClean="0">
                <a:latin typeface="Times New Roman" panose="02020603050405020304" pitchFamily="18" charset="0"/>
                <a:cs typeface="Times New Roman" panose="02020603050405020304" pitchFamily="18" charset="0"/>
              </a:rPr>
              <a:t>Hetzelfde BVM van de ene leverancier kan afwijken van dat van de andere: dat betekent voorzichtig zijn bij een wisseling van leverancier.</a:t>
            </a:r>
          </a:p>
          <a:p>
            <a:r>
              <a:rPr lang="nl-NL" sz="2400" b="1" dirty="0" smtClean="0">
                <a:latin typeface="Times New Roman" panose="02020603050405020304" pitchFamily="18" charset="0"/>
                <a:cs typeface="Times New Roman" panose="02020603050405020304" pitchFamily="18" charset="0"/>
              </a:rPr>
              <a:t>Samenstelling </a:t>
            </a:r>
            <a:r>
              <a:rPr lang="nl-NL" sz="2400" b="1" dirty="0">
                <a:latin typeface="Times New Roman" panose="02020603050405020304" pitchFamily="18" charset="0"/>
                <a:cs typeface="Times New Roman" panose="02020603050405020304" pitchFamily="18" charset="0"/>
              </a:rPr>
              <a:t>BVM</a:t>
            </a:r>
            <a:br>
              <a:rPr lang="nl-NL" sz="2400" b="1" dirty="0">
                <a:latin typeface="Times New Roman" panose="02020603050405020304" pitchFamily="18" charset="0"/>
                <a:cs typeface="Times New Roman" panose="02020603050405020304" pitchFamily="18" charset="0"/>
              </a:rPr>
            </a:br>
            <a:r>
              <a:rPr lang="nl-NL" sz="2400" dirty="0">
                <a:latin typeface="Times New Roman" panose="02020603050405020304" pitchFamily="18" charset="0"/>
                <a:cs typeface="Times New Roman" panose="02020603050405020304" pitchFamily="18" charset="0"/>
              </a:rPr>
              <a:t>In het verleden deed de bakker een beetje suiker, vet of een schep melkpoeder bij het meel. De </a:t>
            </a:r>
            <a:r>
              <a:rPr lang="nl-NL" sz="2400" dirty="0" smtClean="0">
                <a:latin typeface="Times New Roman" panose="02020603050405020304" pitchFamily="18" charset="0"/>
                <a:cs typeface="Times New Roman" panose="02020603050405020304" pitchFamily="18" charset="0"/>
              </a:rPr>
              <a:t>fabrikanten </a:t>
            </a:r>
            <a:r>
              <a:rPr lang="nl-NL" sz="2400" dirty="0">
                <a:latin typeface="Times New Roman" panose="02020603050405020304" pitchFamily="18" charset="0"/>
                <a:cs typeface="Times New Roman" panose="02020603050405020304" pitchFamily="18" charset="0"/>
              </a:rPr>
              <a:t>van BVM </a:t>
            </a:r>
            <a:r>
              <a:rPr lang="nl-NL" sz="2400" dirty="0" smtClean="0">
                <a:latin typeface="Times New Roman" panose="02020603050405020304" pitchFamily="18" charset="0"/>
                <a:cs typeface="Times New Roman" panose="02020603050405020304" pitchFamily="18" charset="0"/>
              </a:rPr>
              <a:t>hebben </a:t>
            </a:r>
            <a:r>
              <a:rPr lang="nl-NL" sz="2400" dirty="0">
                <a:latin typeface="Times New Roman" panose="02020603050405020304" pitchFamily="18" charset="0"/>
                <a:cs typeface="Times New Roman" panose="02020603050405020304" pitchFamily="18" charset="0"/>
              </a:rPr>
              <a:t>proefondervindelijk de producten verbeterd en </a:t>
            </a:r>
            <a:r>
              <a:rPr lang="nl-NL" sz="2400" dirty="0" smtClean="0">
                <a:latin typeface="Times New Roman" panose="02020603050405020304" pitchFamily="18" charset="0"/>
                <a:cs typeface="Times New Roman" panose="02020603050405020304" pitchFamily="18" charset="0"/>
              </a:rPr>
              <a:t>samengesteld.</a:t>
            </a:r>
            <a:endParaRPr lang="nl-NL" sz="2400" dirty="0">
              <a:latin typeface="Times New Roman" panose="02020603050405020304" pitchFamily="18" charset="0"/>
              <a:cs typeface="Times New Roman" panose="02020603050405020304" pitchFamily="18" charset="0"/>
            </a:endParaRPr>
          </a:p>
          <a:p>
            <a:pPr marL="0" indent="0">
              <a:buNone/>
            </a:pPr>
            <a:endParaRPr lang="nl-NL" sz="2400" dirty="0"/>
          </a:p>
        </p:txBody>
      </p:sp>
      <p:sp>
        <p:nvSpPr>
          <p:cNvPr id="4" name="Tijdelijke aanduiding voor dianummer 3"/>
          <p:cNvSpPr>
            <a:spLocks noGrp="1"/>
          </p:cNvSpPr>
          <p:nvPr>
            <p:ph type="sldNum" sz="quarter" idx="12"/>
          </p:nvPr>
        </p:nvSpPr>
        <p:spPr/>
        <p:txBody>
          <a:bodyPr/>
          <a:lstStyle/>
          <a:p>
            <a:fld id="{2417DDE6-8BAB-45BA-8E40-63FF49852677}" type="slidenum">
              <a:rPr lang="nl-NL" smtClean="0"/>
              <a:t>24</a:t>
            </a:fld>
            <a:endParaRPr lang="nl-NL"/>
          </a:p>
        </p:txBody>
      </p:sp>
      <p:sp>
        <p:nvSpPr>
          <p:cNvPr id="5" name="Tijdelijke aanduiding voor voettekst 4"/>
          <p:cNvSpPr>
            <a:spLocks noGrp="1"/>
          </p:cNvSpPr>
          <p:nvPr>
            <p:ph type="ftr" sz="quarter" idx="11"/>
          </p:nvPr>
        </p:nvSpPr>
        <p:spPr/>
        <p:txBody>
          <a:bodyPr/>
          <a:lstStyle/>
          <a:p>
            <a:r>
              <a:rPr lang="nl-NL" smtClean="0"/>
              <a:t>Molen De Windhond, Soest, 2014            (Henk Rutgers, Jan Vermeulen)</a:t>
            </a:r>
            <a:endParaRPr lang="nl-NL"/>
          </a:p>
        </p:txBody>
      </p:sp>
    </p:spTree>
    <p:extLst>
      <p:ext uri="{BB962C8B-B14F-4D97-AF65-F5344CB8AC3E}">
        <p14:creationId xmlns:p14="http://schemas.microsoft.com/office/powerpoint/2010/main" val="32026703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6632"/>
            <a:ext cx="8229600" cy="1296144"/>
          </a:xfrm>
        </p:spPr>
        <p:txBody>
          <a:bodyPr>
            <a:normAutofit fontScale="90000"/>
          </a:bodyPr>
          <a:lstStyle/>
          <a:p>
            <a:r>
              <a:rPr lang="nl-NL" dirty="0" smtClean="0">
                <a:latin typeface="Times New Roman" panose="02020603050405020304" pitchFamily="18" charset="0"/>
                <a:cs typeface="Times New Roman" panose="02020603050405020304" pitchFamily="18" charset="0"/>
              </a:rPr>
              <a:t>Van </a:t>
            </a:r>
            <a:r>
              <a:rPr lang="nl-NL" dirty="0" smtClean="0">
                <a:latin typeface="Times New Roman" panose="02020603050405020304" pitchFamily="18" charset="0"/>
                <a:cs typeface="Times New Roman" panose="02020603050405020304" pitchFamily="18" charset="0"/>
              </a:rPr>
              <a:t>Graan </a:t>
            </a:r>
            <a:r>
              <a:rPr lang="nl-NL" dirty="0" smtClean="0">
                <a:latin typeface="Times New Roman" panose="02020603050405020304" pitchFamily="18" charset="0"/>
                <a:cs typeface="Times New Roman" panose="02020603050405020304" pitchFamily="18" charset="0"/>
              </a:rPr>
              <a:t>tot </a:t>
            </a:r>
            <a:r>
              <a:rPr lang="nl-NL" dirty="0" smtClean="0">
                <a:latin typeface="Times New Roman" panose="02020603050405020304" pitchFamily="18" charset="0"/>
                <a:cs typeface="Times New Roman" panose="02020603050405020304" pitchFamily="18" charset="0"/>
              </a:rPr>
              <a:t>Brood</a:t>
            </a:r>
            <a:r>
              <a:rPr lang="nl-NL" dirty="0" smtClean="0">
                <a:latin typeface="Times New Roman" panose="02020603050405020304" pitchFamily="18" charset="0"/>
                <a:cs typeface="Times New Roman" panose="02020603050405020304" pitchFamily="18" charset="0"/>
              </a:rPr>
              <a:t/>
            </a:r>
            <a:br>
              <a:rPr lang="nl-NL" dirty="0" smtClean="0">
                <a:latin typeface="Times New Roman" panose="02020603050405020304" pitchFamily="18" charset="0"/>
                <a:cs typeface="Times New Roman" panose="02020603050405020304" pitchFamily="18" charset="0"/>
              </a:rPr>
            </a:br>
            <a:r>
              <a:rPr lang="nl-NL" sz="3600" dirty="0">
                <a:latin typeface="Times New Roman" panose="02020603050405020304" pitchFamily="18" charset="0"/>
                <a:cs typeface="Times New Roman" panose="02020603050405020304" pitchFamily="18" charset="0"/>
              </a:rPr>
              <a:t>Broodverbetermiddelen (BVM)</a:t>
            </a:r>
            <a:br>
              <a:rPr lang="nl-NL" sz="3600" dirty="0">
                <a:latin typeface="Times New Roman" panose="02020603050405020304" pitchFamily="18" charset="0"/>
                <a:cs typeface="Times New Roman" panose="02020603050405020304" pitchFamily="18" charset="0"/>
              </a:rPr>
            </a:br>
            <a:endParaRPr lang="nl-NL" sz="3600" dirty="0">
              <a:latin typeface="Times New Roman" panose="02020603050405020304" pitchFamily="18" charset="0"/>
              <a:cs typeface="Times New Roman" panose="02020603050405020304" pitchFamily="18" charset="0"/>
            </a:endParaRPr>
          </a:p>
        </p:txBody>
      </p:sp>
      <p:sp>
        <p:nvSpPr>
          <p:cNvPr id="3" name="Tijdelijke aanduiding voor inhoud 2"/>
          <p:cNvSpPr>
            <a:spLocks noGrp="1"/>
          </p:cNvSpPr>
          <p:nvPr>
            <p:ph idx="1"/>
          </p:nvPr>
        </p:nvSpPr>
        <p:spPr>
          <a:xfrm>
            <a:off x="457200" y="1268760"/>
            <a:ext cx="8229600" cy="5112568"/>
          </a:xfrm>
        </p:spPr>
        <p:txBody>
          <a:bodyPr>
            <a:normAutofit fontScale="92500"/>
          </a:bodyPr>
          <a:lstStyle/>
          <a:p>
            <a:r>
              <a:rPr lang="nl-NL" sz="2600" b="1" dirty="0" smtClean="0">
                <a:latin typeface="Times New Roman" panose="02020603050405020304" pitchFamily="18" charset="0"/>
                <a:cs typeface="Times New Roman" panose="02020603050405020304" pitchFamily="18" charset="0"/>
              </a:rPr>
              <a:t>Actieve </a:t>
            </a:r>
            <a:r>
              <a:rPr lang="nl-NL" sz="2600" b="1" dirty="0" smtClean="0">
                <a:latin typeface="Times New Roman" panose="02020603050405020304" pitchFamily="18" charset="0"/>
                <a:cs typeface="Times New Roman" panose="02020603050405020304" pitchFamily="18" charset="0"/>
              </a:rPr>
              <a:t>of minder actieve </a:t>
            </a:r>
            <a:r>
              <a:rPr lang="nl-NL" sz="2600" b="1" dirty="0" smtClean="0">
                <a:latin typeface="Times New Roman" panose="02020603050405020304" pitchFamily="18" charset="0"/>
                <a:cs typeface="Times New Roman" panose="02020603050405020304" pitchFamily="18" charset="0"/>
              </a:rPr>
              <a:t>BVM</a:t>
            </a:r>
            <a:r>
              <a:rPr lang="nl-NL" sz="2600" b="1" dirty="0" smtClean="0">
                <a:latin typeface="Times New Roman" panose="02020603050405020304" pitchFamily="18" charset="0"/>
                <a:cs typeface="Times New Roman" panose="02020603050405020304" pitchFamily="18" charset="0"/>
              </a:rPr>
              <a:t/>
            </a:r>
            <a:br>
              <a:rPr lang="nl-NL" sz="2600" b="1" dirty="0" smtClean="0">
                <a:latin typeface="Times New Roman" panose="02020603050405020304" pitchFamily="18" charset="0"/>
                <a:cs typeface="Times New Roman" panose="02020603050405020304" pitchFamily="18" charset="0"/>
              </a:rPr>
            </a:br>
            <a:r>
              <a:rPr lang="nl-NL" sz="2400" dirty="0" err="1" smtClean="0">
                <a:latin typeface="Times New Roman" panose="02020603050405020304" pitchFamily="18" charset="0"/>
                <a:cs typeface="Times New Roman" panose="02020603050405020304" pitchFamily="18" charset="0"/>
              </a:rPr>
              <a:t>BVM’s</a:t>
            </a:r>
            <a:r>
              <a:rPr lang="nl-NL" sz="2400" dirty="0" smtClean="0">
                <a:latin typeface="Times New Roman" panose="02020603050405020304" pitchFamily="18" charset="0"/>
                <a:cs typeface="Times New Roman" panose="02020603050405020304" pitchFamily="18" charset="0"/>
              </a:rPr>
              <a:t> </a:t>
            </a:r>
            <a:r>
              <a:rPr lang="nl-NL" sz="2400" dirty="0" smtClean="0">
                <a:latin typeface="Times New Roman" panose="02020603050405020304" pitchFamily="18" charset="0"/>
                <a:cs typeface="Times New Roman" panose="02020603050405020304" pitchFamily="18" charset="0"/>
              </a:rPr>
              <a:t>kunnen uit veel stoffen dan wel uit enkele bestaan.</a:t>
            </a:r>
            <a:r>
              <a:rPr lang="nl-NL" sz="2400" dirty="0">
                <a:latin typeface="Times New Roman" panose="02020603050405020304" pitchFamily="18" charset="0"/>
                <a:cs typeface="Times New Roman" panose="02020603050405020304" pitchFamily="18" charset="0"/>
              </a:rPr>
              <a:t> Deze zijn terug te vinden op het </a:t>
            </a:r>
            <a:r>
              <a:rPr lang="nl-NL" sz="2400" dirty="0" smtClean="0">
                <a:latin typeface="Times New Roman" panose="02020603050405020304" pitchFamily="18" charset="0"/>
                <a:cs typeface="Times New Roman" panose="02020603050405020304" pitchFamily="18" charset="0"/>
              </a:rPr>
              <a:t>etiket.</a:t>
            </a:r>
            <a:br>
              <a:rPr lang="nl-NL" sz="2400" dirty="0" smtClean="0">
                <a:latin typeface="Times New Roman" panose="02020603050405020304" pitchFamily="18" charset="0"/>
                <a:cs typeface="Times New Roman" panose="02020603050405020304" pitchFamily="18" charset="0"/>
              </a:rPr>
            </a:br>
            <a:r>
              <a:rPr lang="nl-NL" sz="2400" dirty="0" smtClean="0">
                <a:latin typeface="Times New Roman" panose="02020603050405020304" pitchFamily="18" charset="0"/>
                <a:cs typeface="Times New Roman" panose="02020603050405020304" pitchFamily="18" charset="0"/>
              </a:rPr>
              <a:t>Enkele meest voorkomende </a:t>
            </a:r>
            <a:r>
              <a:rPr lang="nl-NL" sz="2400" dirty="0" smtClean="0">
                <a:latin typeface="Times New Roman" panose="02020603050405020304" pitchFamily="18" charset="0"/>
                <a:cs typeface="Times New Roman" panose="02020603050405020304" pitchFamily="18" charset="0"/>
              </a:rPr>
              <a:t>bestanddelen, met </a:t>
            </a:r>
            <a:r>
              <a:rPr lang="nl-NL" sz="2400" dirty="0" smtClean="0">
                <a:latin typeface="Times New Roman" panose="02020603050405020304" pitchFamily="18" charset="0"/>
                <a:cs typeface="Times New Roman" panose="02020603050405020304" pitchFamily="18" charset="0"/>
              </a:rPr>
              <a:t>hun meest belangrijke </a:t>
            </a:r>
            <a:r>
              <a:rPr lang="nl-NL" sz="2400" dirty="0" smtClean="0">
                <a:latin typeface="Times New Roman" panose="02020603050405020304" pitchFamily="18" charset="0"/>
                <a:cs typeface="Times New Roman" panose="02020603050405020304" pitchFamily="18" charset="0"/>
              </a:rPr>
              <a:t>functie:</a:t>
            </a:r>
          </a:p>
          <a:p>
            <a:r>
              <a:rPr lang="nl-NL" sz="2200" b="1" i="1" dirty="0">
                <a:latin typeface="Times New Roman" panose="02020603050405020304" pitchFamily="18" charset="0"/>
                <a:cs typeface="Times New Roman" panose="02020603050405020304" pitchFamily="18" charset="0"/>
              </a:rPr>
              <a:t>Suikers</a:t>
            </a:r>
            <a:r>
              <a:rPr lang="nl-NL" sz="2400" b="1" dirty="0">
                <a:latin typeface="Times New Roman" panose="02020603050405020304" pitchFamily="18" charset="0"/>
                <a:cs typeface="Times New Roman" panose="02020603050405020304" pitchFamily="18" charset="0"/>
              </a:rPr>
              <a:t/>
            </a:r>
            <a:br>
              <a:rPr lang="nl-NL" sz="2400" b="1" dirty="0">
                <a:latin typeface="Times New Roman" panose="02020603050405020304" pitchFamily="18" charset="0"/>
                <a:cs typeface="Times New Roman" panose="02020603050405020304" pitchFamily="18" charset="0"/>
              </a:rPr>
            </a:br>
            <a:r>
              <a:rPr lang="nl-NL" sz="2400" dirty="0">
                <a:latin typeface="Times New Roman" panose="02020603050405020304" pitchFamily="18" charset="0"/>
                <a:cs typeface="Times New Roman" panose="02020603050405020304" pitchFamily="18" charset="0"/>
              </a:rPr>
              <a:t>Hebben invloed op het deeg en het gebakken product:</a:t>
            </a:r>
            <a:br>
              <a:rPr lang="nl-NL" sz="2400" dirty="0">
                <a:latin typeface="Times New Roman" panose="02020603050405020304" pitchFamily="18" charset="0"/>
                <a:cs typeface="Times New Roman" panose="02020603050405020304" pitchFamily="18" charset="0"/>
              </a:rPr>
            </a:br>
            <a:r>
              <a:rPr lang="nl-NL" sz="2400" i="1" dirty="0">
                <a:latin typeface="Times New Roman" panose="02020603050405020304" pitchFamily="18" charset="0"/>
                <a:cs typeface="Times New Roman" panose="02020603050405020304" pitchFamily="18" charset="0"/>
              </a:rPr>
              <a:t>Gistvoedsel, smaak, korstkleuring en malsheid</a:t>
            </a:r>
            <a:r>
              <a:rPr lang="nl-NL" sz="2400" dirty="0">
                <a:latin typeface="Times New Roman" panose="02020603050405020304" pitchFamily="18" charset="0"/>
                <a:cs typeface="Times New Roman" panose="02020603050405020304" pitchFamily="18" charset="0"/>
              </a:rPr>
              <a:t>.</a:t>
            </a:r>
          </a:p>
          <a:p>
            <a:r>
              <a:rPr lang="nl-NL" sz="2200" b="1" i="1" dirty="0">
                <a:latin typeface="Times New Roman" panose="02020603050405020304" pitchFamily="18" charset="0"/>
                <a:cs typeface="Times New Roman" panose="02020603050405020304" pitchFamily="18" charset="0"/>
              </a:rPr>
              <a:t>Oliën en </a:t>
            </a:r>
            <a:r>
              <a:rPr lang="nl-NL" sz="2200" b="1" i="1" dirty="0" smtClean="0">
                <a:latin typeface="Times New Roman" panose="02020603050405020304" pitchFamily="18" charset="0"/>
                <a:cs typeface="Times New Roman" panose="02020603050405020304" pitchFamily="18" charset="0"/>
              </a:rPr>
              <a:t>vetten</a:t>
            </a:r>
          </a:p>
          <a:p>
            <a:pPr marL="0" indent="0">
              <a:buNone/>
            </a:pPr>
            <a:r>
              <a:rPr lang="nl-NL" sz="2400" b="1" dirty="0">
                <a:latin typeface="Times New Roman" panose="02020603050405020304" pitchFamily="18" charset="0"/>
                <a:cs typeface="Times New Roman" panose="02020603050405020304" pitchFamily="18" charset="0"/>
              </a:rPr>
              <a:t> </a:t>
            </a:r>
            <a:r>
              <a:rPr lang="nl-NL" sz="2400" b="1" dirty="0" smtClean="0">
                <a:latin typeface="Times New Roman" panose="02020603050405020304" pitchFamily="18" charset="0"/>
                <a:cs typeface="Times New Roman" panose="02020603050405020304" pitchFamily="18" charset="0"/>
              </a:rPr>
              <a:t>    </a:t>
            </a:r>
            <a:r>
              <a:rPr lang="nl-NL" sz="2400" dirty="0">
                <a:latin typeface="Times New Roman" panose="02020603050405020304" pitchFamily="18" charset="0"/>
                <a:cs typeface="Times New Roman" panose="02020603050405020304" pitchFamily="18" charset="0"/>
              </a:rPr>
              <a:t>Hebben effect op</a:t>
            </a:r>
            <a:r>
              <a:rPr lang="nl-NL" sz="2400" dirty="0" smtClean="0">
                <a:latin typeface="Times New Roman" panose="02020603050405020304" pitchFamily="18" charset="0"/>
                <a:cs typeface="Times New Roman" panose="02020603050405020304" pitchFamily="18" charset="0"/>
              </a:rPr>
              <a:t>: </a:t>
            </a:r>
            <a:r>
              <a:rPr lang="nl-NL" sz="2400" i="1" dirty="0" smtClean="0">
                <a:latin typeface="Times New Roman" panose="02020603050405020304" pitchFamily="18" charset="0"/>
                <a:cs typeface="Times New Roman" panose="02020603050405020304" pitchFamily="18" charset="0"/>
              </a:rPr>
              <a:t>malsheid</a:t>
            </a:r>
            <a:r>
              <a:rPr lang="nl-NL" sz="2400" i="1" dirty="0">
                <a:latin typeface="Times New Roman" panose="02020603050405020304" pitchFamily="18" charset="0"/>
                <a:cs typeface="Times New Roman" panose="02020603050405020304" pitchFamily="18" charset="0"/>
              </a:rPr>
              <a:t>, volume, kruimstructuur en de smaak</a:t>
            </a:r>
            <a:r>
              <a:rPr lang="nl-NL" sz="2400" dirty="0">
                <a:latin typeface="Times New Roman" panose="02020603050405020304" pitchFamily="18" charset="0"/>
                <a:cs typeface="Times New Roman" panose="02020603050405020304" pitchFamily="18" charset="0"/>
              </a:rPr>
              <a:t>.</a:t>
            </a:r>
          </a:p>
          <a:p>
            <a:r>
              <a:rPr lang="nl-NL" sz="2200" b="1" i="1" dirty="0">
                <a:latin typeface="Times New Roman" panose="02020603050405020304" pitchFamily="18" charset="0"/>
                <a:cs typeface="Times New Roman" panose="02020603050405020304" pitchFamily="18" charset="0"/>
              </a:rPr>
              <a:t>Melkbestanddelen</a:t>
            </a:r>
            <a:r>
              <a:rPr lang="nl-NL" sz="2400" b="1" dirty="0">
                <a:latin typeface="Times New Roman" panose="02020603050405020304" pitchFamily="18" charset="0"/>
                <a:cs typeface="Times New Roman" panose="02020603050405020304" pitchFamily="18" charset="0"/>
              </a:rPr>
              <a:t/>
            </a:r>
            <a:br>
              <a:rPr lang="nl-NL" sz="2400" b="1" dirty="0">
                <a:latin typeface="Times New Roman" panose="02020603050405020304" pitchFamily="18" charset="0"/>
                <a:cs typeface="Times New Roman" panose="02020603050405020304" pitchFamily="18" charset="0"/>
              </a:rPr>
            </a:br>
            <a:r>
              <a:rPr lang="nl-NL" sz="2400" dirty="0">
                <a:latin typeface="Times New Roman" panose="02020603050405020304" pitchFamily="18" charset="0"/>
                <a:cs typeface="Times New Roman" panose="02020603050405020304" pitchFamily="18" charset="0"/>
              </a:rPr>
              <a:t>Hieronder </a:t>
            </a:r>
            <a:r>
              <a:rPr lang="nl-NL" sz="2400" dirty="0" smtClean="0">
                <a:latin typeface="Times New Roman" panose="02020603050405020304" pitchFamily="18" charset="0"/>
                <a:cs typeface="Times New Roman" panose="02020603050405020304" pitchFamily="18" charset="0"/>
              </a:rPr>
              <a:t>te </a:t>
            </a:r>
            <a:r>
              <a:rPr lang="nl-NL" sz="2400" dirty="0">
                <a:latin typeface="Times New Roman" panose="02020603050405020304" pitchFamily="18" charset="0"/>
                <a:cs typeface="Times New Roman" panose="02020603050405020304" pitchFamily="18" charset="0"/>
              </a:rPr>
              <a:t>verstaan: </a:t>
            </a:r>
            <a:r>
              <a:rPr lang="nl-NL" sz="2400" dirty="0" err="1">
                <a:latin typeface="Times New Roman" panose="02020603050405020304" pitchFamily="18" charset="0"/>
                <a:cs typeface="Times New Roman" panose="02020603050405020304" pitchFamily="18" charset="0"/>
              </a:rPr>
              <a:t>melk-eiwitten</a:t>
            </a:r>
            <a:r>
              <a:rPr lang="nl-NL" sz="2400" dirty="0" smtClean="0">
                <a:latin typeface="Times New Roman" panose="02020603050405020304" pitchFamily="18" charset="0"/>
                <a:cs typeface="Times New Roman" panose="02020603050405020304" pitchFamily="18" charset="0"/>
              </a:rPr>
              <a:t>, -</a:t>
            </a:r>
            <a:r>
              <a:rPr lang="nl-NL" sz="2400" dirty="0">
                <a:latin typeface="Times New Roman" panose="02020603050405020304" pitchFamily="18" charset="0"/>
                <a:cs typeface="Times New Roman" panose="02020603050405020304" pitchFamily="18" charset="0"/>
              </a:rPr>
              <a:t>suikers, en </a:t>
            </a:r>
            <a:r>
              <a:rPr lang="nl-NL" sz="2400" dirty="0" smtClean="0">
                <a:latin typeface="Times New Roman" panose="02020603050405020304" pitchFamily="18" charset="0"/>
                <a:cs typeface="Times New Roman" panose="02020603050405020304" pitchFamily="18" charset="0"/>
              </a:rPr>
              <a:t>-vetten</a:t>
            </a:r>
            <a:r>
              <a:rPr lang="nl-NL" sz="2400" dirty="0">
                <a:latin typeface="Times New Roman" panose="02020603050405020304" pitchFamily="18" charset="0"/>
                <a:cs typeface="Times New Roman" panose="02020603050405020304" pitchFamily="18" charset="0"/>
              </a:rPr>
              <a:t>.</a:t>
            </a:r>
            <a:br>
              <a:rPr lang="nl-NL" sz="2400" dirty="0">
                <a:latin typeface="Times New Roman" panose="02020603050405020304" pitchFamily="18" charset="0"/>
                <a:cs typeface="Times New Roman" panose="02020603050405020304" pitchFamily="18" charset="0"/>
              </a:rPr>
            </a:br>
            <a:r>
              <a:rPr lang="nl-NL" sz="2400" dirty="0">
                <a:latin typeface="Times New Roman" panose="02020603050405020304" pitchFamily="18" charset="0"/>
                <a:cs typeface="Times New Roman" panose="02020603050405020304" pitchFamily="18" charset="0"/>
              </a:rPr>
              <a:t>Hebben gevolgen voor : </a:t>
            </a:r>
            <a:r>
              <a:rPr lang="nl-NL" sz="2400" i="1" dirty="0" smtClean="0">
                <a:latin typeface="Times New Roman" panose="02020603050405020304" pitchFamily="18" charset="0"/>
                <a:cs typeface="Times New Roman" panose="02020603050405020304" pitchFamily="18" charset="0"/>
              </a:rPr>
              <a:t>malsheid</a:t>
            </a:r>
            <a:r>
              <a:rPr lang="nl-NL" sz="2400" i="1" dirty="0">
                <a:latin typeface="Times New Roman" panose="02020603050405020304" pitchFamily="18" charset="0"/>
                <a:cs typeface="Times New Roman" panose="02020603050405020304" pitchFamily="18" charset="0"/>
              </a:rPr>
              <a:t>, smaak en korstkleuring</a:t>
            </a:r>
            <a:r>
              <a:rPr lang="nl-NL" sz="2400" dirty="0"/>
              <a:t>.</a:t>
            </a:r>
          </a:p>
          <a:p>
            <a:r>
              <a:rPr lang="nl-NL" sz="2400" dirty="0" smtClean="0">
                <a:latin typeface="Times New Roman" panose="02020603050405020304" pitchFamily="18" charset="0"/>
                <a:cs typeface="Times New Roman" panose="02020603050405020304" pitchFamily="18" charset="0"/>
              </a:rPr>
              <a:t> </a:t>
            </a:r>
            <a:endParaRPr lang="nl-NL" sz="2400" dirty="0" smtClean="0">
              <a:latin typeface="Times New Roman" panose="02020603050405020304" pitchFamily="18" charset="0"/>
              <a:cs typeface="Times New Roman" panose="02020603050405020304" pitchFamily="18" charset="0"/>
            </a:endParaRPr>
          </a:p>
          <a:p>
            <a:pPr marL="0" indent="0">
              <a:buNone/>
            </a:pPr>
            <a:endParaRPr lang="nl-NL" sz="2400" b="1" dirty="0">
              <a:latin typeface="Times New Roman" panose="02020603050405020304" pitchFamily="18" charset="0"/>
              <a:cs typeface="Times New Roman" panose="02020603050405020304" pitchFamily="18" charset="0"/>
            </a:endParaRPr>
          </a:p>
        </p:txBody>
      </p:sp>
      <p:sp>
        <p:nvSpPr>
          <p:cNvPr id="4" name="Tijdelijke aanduiding voor dianummer 3"/>
          <p:cNvSpPr>
            <a:spLocks noGrp="1"/>
          </p:cNvSpPr>
          <p:nvPr>
            <p:ph type="sldNum" sz="quarter" idx="12"/>
          </p:nvPr>
        </p:nvSpPr>
        <p:spPr/>
        <p:txBody>
          <a:bodyPr/>
          <a:lstStyle/>
          <a:p>
            <a:fld id="{2417DDE6-8BAB-45BA-8E40-63FF49852677}" type="slidenum">
              <a:rPr lang="nl-NL" smtClean="0"/>
              <a:t>25</a:t>
            </a:fld>
            <a:endParaRPr lang="nl-NL"/>
          </a:p>
        </p:txBody>
      </p:sp>
      <p:sp>
        <p:nvSpPr>
          <p:cNvPr id="5" name="Tijdelijke aanduiding voor voettekst 4"/>
          <p:cNvSpPr>
            <a:spLocks noGrp="1"/>
          </p:cNvSpPr>
          <p:nvPr>
            <p:ph type="ftr" sz="quarter" idx="11"/>
          </p:nvPr>
        </p:nvSpPr>
        <p:spPr/>
        <p:txBody>
          <a:bodyPr/>
          <a:lstStyle/>
          <a:p>
            <a:r>
              <a:rPr lang="nl-NL" smtClean="0"/>
              <a:t>Molen De Windhond, Soest, 2014            (Henk Rutgers, Jan Vermeulen)</a:t>
            </a:r>
            <a:endParaRPr lang="nl-NL"/>
          </a:p>
        </p:txBody>
      </p:sp>
    </p:spTree>
    <p:extLst>
      <p:ext uri="{BB962C8B-B14F-4D97-AF65-F5344CB8AC3E}">
        <p14:creationId xmlns:p14="http://schemas.microsoft.com/office/powerpoint/2010/main" val="21460989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latin typeface="Times New Roman" panose="02020603050405020304" pitchFamily="18" charset="0"/>
                <a:cs typeface="Times New Roman" panose="02020603050405020304" pitchFamily="18" charset="0"/>
              </a:rPr>
              <a:t>Van </a:t>
            </a:r>
            <a:r>
              <a:rPr lang="nl-NL" dirty="0" smtClean="0">
                <a:latin typeface="Times New Roman" panose="02020603050405020304" pitchFamily="18" charset="0"/>
                <a:cs typeface="Times New Roman" panose="02020603050405020304" pitchFamily="18" charset="0"/>
              </a:rPr>
              <a:t>Graan </a:t>
            </a:r>
            <a:r>
              <a:rPr lang="nl-NL" dirty="0">
                <a:latin typeface="Times New Roman" panose="02020603050405020304" pitchFamily="18" charset="0"/>
                <a:cs typeface="Times New Roman" panose="02020603050405020304" pitchFamily="18" charset="0"/>
              </a:rPr>
              <a:t>tot </a:t>
            </a:r>
            <a:r>
              <a:rPr lang="nl-NL" dirty="0" smtClean="0">
                <a:latin typeface="Times New Roman" panose="02020603050405020304" pitchFamily="18" charset="0"/>
                <a:cs typeface="Times New Roman" panose="02020603050405020304" pitchFamily="18" charset="0"/>
              </a:rPr>
              <a:t>Brood</a:t>
            </a:r>
            <a:r>
              <a:rPr lang="nl-NL" dirty="0">
                <a:latin typeface="Times New Roman" panose="02020603050405020304" pitchFamily="18" charset="0"/>
                <a:cs typeface="Times New Roman" panose="02020603050405020304" pitchFamily="18" charset="0"/>
              </a:rPr>
              <a:t/>
            </a:r>
            <a:br>
              <a:rPr lang="nl-NL" dirty="0">
                <a:latin typeface="Times New Roman" panose="02020603050405020304" pitchFamily="18" charset="0"/>
                <a:cs typeface="Times New Roman" panose="02020603050405020304" pitchFamily="18" charset="0"/>
              </a:rPr>
            </a:br>
            <a:r>
              <a:rPr lang="nl-NL" sz="3600" dirty="0" smtClean="0">
                <a:latin typeface="Times New Roman" panose="02020603050405020304" pitchFamily="18" charset="0"/>
                <a:cs typeface="Times New Roman" panose="02020603050405020304" pitchFamily="18" charset="0"/>
              </a:rPr>
              <a:t>Broodverbetermiddelen </a:t>
            </a:r>
            <a:r>
              <a:rPr lang="nl-NL" sz="3600" dirty="0" smtClean="0">
                <a:latin typeface="Times New Roman" panose="02020603050405020304" pitchFamily="18" charset="0"/>
                <a:cs typeface="Times New Roman" panose="02020603050405020304" pitchFamily="18" charset="0"/>
              </a:rPr>
              <a:t>(BVM)</a:t>
            </a:r>
            <a:endParaRPr lang="nl-NL" dirty="0">
              <a:latin typeface="Times New Roman" panose="02020603050405020304" pitchFamily="18" charset="0"/>
              <a:cs typeface="Times New Roman" panose="02020603050405020304" pitchFamily="18" charset="0"/>
            </a:endParaRPr>
          </a:p>
        </p:txBody>
      </p:sp>
      <p:sp>
        <p:nvSpPr>
          <p:cNvPr id="3" name="Tijdelijke aanduiding voor inhoud 2"/>
          <p:cNvSpPr>
            <a:spLocks noGrp="1"/>
          </p:cNvSpPr>
          <p:nvPr>
            <p:ph idx="1"/>
          </p:nvPr>
        </p:nvSpPr>
        <p:spPr/>
        <p:txBody>
          <a:bodyPr>
            <a:normAutofit fontScale="92500" lnSpcReduction="10000"/>
          </a:bodyPr>
          <a:lstStyle/>
          <a:p>
            <a:pPr marL="0" indent="0">
              <a:buNone/>
            </a:pPr>
            <a:r>
              <a:rPr lang="nl-NL" sz="2000" dirty="0" smtClean="0">
                <a:latin typeface="Times New Roman" panose="02020603050405020304" pitchFamily="18" charset="0"/>
                <a:cs typeface="Times New Roman" panose="02020603050405020304" pitchFamily="18" charset="0"/>
              </a:rPr>
              <a:t>E-nummers zijn als volgt ingedeeld:</a:t>
            </a:r>
          </a:p>
          <a:p>
            <a:pPr marL="0" indent="0">
              <a:buNone/>
            </a:pPr>
            <a:r>
              <a:rPr lang="nl-NL" sz="2000" dirty="0" smtClean="0">
                <a:latin typeface="Times New Roman" panose="02020603050405020304" pitchFamily="18" charset="0"/>
                <a:cs typeface="Times New Roman" panose="02020603050405020304" pitchFamily="18" charset="0"/>
              </a:rPr>
              <a:t>E100 tot 180: Kleurstoffen</a:t>
            </a:r>
          </a:p>
          <a:p>
            <a:pPr marL="0" indent="0">
              <a:buNone/>
            </a:pPr>
            <a:r>
              <a:rPr lang="nl-NL" sz="2000" dirty="0" smtClean="0">
                <a:latin typeface="Times New Roman" panose="02020603050405020304" pitchFamily="18" charset="0"/>
                <a:cs typeface="Times New Roman" panose="02020603050405020304" pitchFamily="18" charset="0"/>
              </a:rPr>
              <a:t>E 200 tot 260 en E1105: Conserveermiddelen</a:t>
            </a:r>
          </a:p>
          <a:p>
            <a:pPr marL="0" indent="0">
              <a:buNone/>
            </a:pPr>
            <a:r>
              <a:rPr lang="nl-NL" sz="2000" dirty="0" smtClean="0">
                <a:latin typeface="Times New Roman" panose="02020603050405020304" pitchFamily="18" charset="0"/>
                <a:cs typeface="Times New Roman" panose="02020603050405020304" pitchFamily="18" charset="0"/>
              </a:rPr>
              <a:t>E 260 tot 300: Voedingszuren</a:t>
            </a:r>
          </a:p>
          <a:p>
            <a:pPr marL="0" indent="0">
              <a:buNone/>
            </a:pPr>
            <a:r>
              <a:rPr lang="nl-NL" sz="2000" dirty="0" smtClean="0">
                <a:latin typeface="Times New Roman" panose="02020603050405020304" pitchFamily="18" charset="0"/>
                <a:cs typeface="Times New Roman" panose="02020603050405020304" pitchFamily="18" charset="0"/>
              </a:rPr>
              <a:t>E 300 tot 321: Antioxidanten</a:t>
            </a:r>
          </a:p>
          <a:p>
            <a:pPr marL="0" indent="0">
              <a:buNone/>
            </a:pPr>
            <a:r>
              <a:rPr lang="nl-NL" sz="2000" dirty="0" smtClean="0">
                <a:latin typeface="Times New Roman" panose="02020603050405020304" pitchFamily="18" charset="0"/>
                <a:cs typeface="Times New Roman" panose="02020603050405020304" pitchFamily="18" charset="0"/>
              </a:rPr>
              <a:t>E 322 tot 392: Voedingszuren</a:t>
            </a:r>
          </a:p>
          <a:p>
            <a:pPr marL="0" indent="0">
              <a:buNone/>
            </a:pPr>
            <a:r>
              <a:rPr lang="nl-NL" sz="2000" dirty="0" smtClean="0">
                <a:latin typeface="Times New Roman" panose="02020603050405020304" pitchFamily="18" charset="0"/>
                <a:cs typeface="Times New Roman" panose="02020603050405020304" pitchFamily="18" charset="0"/>
              </a:rPr>
              <a:t>E 400 tot 495: Emulgatoren, stabilisatoren, verdikkings- en geleermiddelen </a:t>
            </a:r>
          </a:p>
          <a:p>
            <a:pPr marL="0" indent="0">
              <a:buNone/>
            </a:pPr>
            <a:r>
              <a:rPr lang="nl-NL" sz="2000" dirty="0" smtClean="0">
                <a:latin typeface="Times New Roman" panose="02020603050405020304" pitchFamily="18" charset="0"/>
                <a:cs typeface="Times New Roman" panose="02020603050405020304" pitchFamily="18" charset="0"/>
              </a:rPr>
              <a:t>E 420, 421, E950 tot 968: Zoetstoffen</a:t>
            </a:r>
          </a:p>
          <a:p>
            <a:pPr marL="0" indent="0">
              <a:buNone/>
            </a:pPr>
            <a:r>
              <a:rPr lang="nl-NL" sz="2000" dirty="0" smtClean="0">
                <a:latin typeface="Times New Roman" panose="02020603050405020304" pitchFamily="18" charset="0"/>
                <a:cs typeface="Times New Roman" panose="02020603050405020304" pitchFamily="18" charset="0"/>
              </a:rPr>
              <a:t>E 500 tot 586: </a:t>
            </a:r>
            <a:r>
              <a:rPr lang="nl-NL" sz="2000" dirty="0" err="1" smtClean="0">
                <a:latin typeface="Times New Roman" panose="02020603050405020304" pitchFamily="18" charset="0"/>
                <a:cs typeface="Times New Roman" panose="02020603050405020304" pitchFamily="18" charset="0"/>
              </a:rPr>
              <a:t>Zuurteregelaars</a:t>
            </a:r>
            <a:r>
              <a:rPr lang="nl-NL" sz="2000" dirty="0" smtClean="0">
                <a:latin typeface="Times New Roman" panose="02020603050405020304" pitchFamily="18" charset="0"/>
                <a:cs typeface="Times New Roman" panose="02020603050405020304" pitchFamily="18" charset="0"/>
              </a:rPr>
              <a:t>, antiklontermiddelen en rijsmiddel</a:t>
            </a:r>
          </a:p>
          <a:p>
            <a:pPr marL="0" indent="0">
              <a:buNone/>
            </a:pPr>
            <a:r>
              <a:rPr lang="nl-NL" sz="2000" dirty="0" smtClean="0">
                <a:latin typeface="Times New Roman" panose="02020603050405020304" pitchFamily="18" charset="0"/>
                <a:cs typeface="Times New Roman" panose="02020603050405020304" pitchFamily="18" charset="0"/>
              </a:rPr>
              <a:t>E 620 tot 650: Smaakversterkers</a:t>
            </a:r>
          </a:p>
          <a:p>
            <a:pPr marL="0" indent="0">
              <a:buNone/>
            </a:pPr>
            <a:r>
              <a:rPr lang="nl-NL" sz="2000" dirty="0" smtClean="0">
                <a:latin typeface="Times New Roman" panose="02020603050405020304" pitchFamily="18" charset="0"/>
                <a:cs typeface="Times New Roman" panose="02020603050405020304" pitchFamily="18" charset="0"/>
              </a:rPr>
              <a:t>E 900 tot 914: Glans- en antischuimmiddelen</a:t>
            </a:r>
          </a:p>
          <a:p>
            <a:pPr marL="0" indent="0">
              <a:buNone/>
            </a:pPr>
            <a:r>
              <a:rPr lang="nl-NL" sz="2000" dirty="0" smtClean="0">
                <a:latin typeface="Times New Roman" panose="02020603050405020304" pitchFamily="18" charset="0"/>
                <a:cs typeface="Times New Roman" panose="02020603050405020304" pitchFamily="18" charset="0"/>
              </a:rPr>
              <a:t>E 920 tot 928: Meelverbeteraars</a:t>
            </a:r>
          </a:p>
          <a:p>
            <a:pPr marL="0" indent="0">
              <a:buNone/>
            </a:pPr>
            <a:r>
              <a:rPr lang="nl-NL" sz="2000" dirty="0" smtClean="0">
                <a:latin typeface="Times New Roman" panose="02020603050405020304" pitchFamily="18" charset="0"/>
                <a:cs typeface="Times New Roman" panose="02020603050405020304" pitchFamily="18" charset="0"/>
              </a:rPr>
              <a:t>E 938 tot 949: Verpakkingsgassen</a:t>
            </a:r>
          </a:p>
          <a:p>
            <a:pPr marL="0" indent="0">
              <a:buNone/>
            </a:pPr>
            <a:r>
              <a:rPr lang="nl-NL" sz="2000" dirty="0" smtClean="0">
                <a:latin typeface="Times New Roman" panose="02020603050405020304" pitchFamily="18" charset="0"/>
                <a:cs typeface="Times New Roman" panose="02020603050405020304" pitchFamily="18" charset="0"/>
              </a:rPr>
              <a:t>E 999 tot 1521: Overige, zoals gemodificeerde </a:t>
            </a:r>
            <a:r>
              <a:rPr lang="nl-NL" sz="2000" dirty="0" err="1" smtClean="0">
                <a:latin typeface="Times New Roman" panose="02020603050405020304" pitchFamily="18" charset="0"/>
                <a:cs typeface="Times New Roman" panose="02020603050405020304" pitchFamily="18" charset="0"/>
              </a:rPr>
              <a:t>zetmeelen</a:t>
            </a:r>
            <a:r>
              <a:rPr lang="nl-NL" sz="2000" dirty="0" smtClean="0">
                <a:latin typeface="Times New Roman" panose="02020603050405020304" pitchFamily="18" charset="0"/>
                <a:cs typeface="Times New Roman" panose="02020603050405020304" pitchFamily="18" charset="0"/>
              </a:rPr>
              <a:t> en enzymen</a:t>
            </a:r>
            <a:endParaRPr lang="nl-NL" sz="2000" dirty="0">
              <a:latin typeface="Times New Roman" panose="02020603050405020304" pitchFamily="18" charset="0"/>
              <a:cs typeface="Times New Roman" panose="02020603050405020304" pitchFamily="18" charset="0"/>
            </a:endParaRPr>
          </a:p>
        </p:txBody>
      </p:sp>
      <p:sp>
        <p:nvSpPr>
          <p:cNvPr id="4" name="Tijdelijke aanduiding voor dianummer 3"/>
          <p:cNvSpPr>
            <a:spLocks noGrp="1"/>
          </p:cNvSpPr>
          <p:nvPr>
            <p:ph type="sldNum" sz="quarter" idx="12"/>
          </p:nvPr>
        </p:nvSpPr>
        <p:spPr/>
        <p:txBody>
          <a:bodyPr/>
          <a:lstStyle/>
          <a:p>
            <a:fld id="{2417DDE6-8BAB-45BA-8E40-63FF49852677}" type="slidenum">
              <a:rPr lang="nl-NL" smtClean="0"/>
              <a:t>26</a:t>
            </a:fld>
            <a:endParaRPr lang="nl-NL"/>
          </a:p>
        </p:txBody>
      </p:sp>
      <p:sp>
        <p:nvSpPr>
          <p:cNvPr id="5" name="Tijdelijke aanduiding voor voettekst 4"/>
          <p:cNvSpPr>
            <a:spLocks noGrp="1"/>
          </p:cNvSpPr>
          <p:nvPr>
            <p:ph type="ftr" sz="quarter" idx="11"/>
          </p:nvPr>
        </p:nvSpPr>
        <p:spPr/>
        <p:txBody>
          <a:bodyPr/>
          <a:lstStyle/>
          <a:p>
            <a:r>
              <a:rPr lang="nl-NL" smtClean="0"/>
              <a:t>Molen De Windhond, Soest, 2014            (Henk Rutgers, Jan Vermeulen)</a:t>
            </a:r>
            <a:endParaRPr lang="nl-NL"/>
          </a:p>
        </p:txBody>
      </p:sp>
    </p:spTree>
    <p:extLst>
      <p:ext uri="{BB962C8B-B14F-4D97-AF65-F5344CB8AC3E}">
        <p14:creationId xmlns:p14="http://schemas.microsoft.com/office/powerpoint/2010/main" val="24461685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latin typeface="Times New Roman" panose="02020603050405020304" pitchFamily="18" charset="0"/>
                <a:cs typeface="Times New Roman" panose="02020603050405020304" pitchFamily="18" charset="0"/>
              </a:rPr>
              <a:t>Van </a:t>
            </a:r>
            <a:r>
              <a:rPr lang="nl-NL" dirty="0" smtClean="0">
                <a:latin typeface="Times New Roman" panose="02020603050405020304" pitchFamily="18" charset="0"/>
                <a:cs typeface="Times New Roman" panose="02020603050405020304" pitchFamily="18" charset="0"/>
              </a:rPr>
              <a:t>Graan </a:t>
            </a:r>
            <a:r>
              <a:rPr lang="nl-NL" dirty="0" smtClean="0">
                <a:latin typeface="Times New Roman" panose="02020603050405020304" pitchFamily="18" charset="0"/>
                <a:cs typeface="Times New Roman" panose="02020603050405020304" pitchFamily="18" charset="0"/>
              </a:rPr>
              <a:t>tot </a:t>
            </a:r>
            <a:r>
              <a:rPr lang="nl-NL" dirty="0" smtClean="0">
                <a:latin typeface="Times New Roman" panose="02020603050405020304" pitchFamily="18" charset="0"/>
                <a:cs typeface="Times New Roman" panose="02020603050405020304" pitchFamily="18" charset="0"/>
              </a:rPr>
              <a:t>Brood</a:t>
            </a:r>
            <a:r>
              <a:rPr lang="nl-NL" dirty="0" smtClean="0">
                <a:latin typeface="Times New Roman" panose="02020603050405020304" pitchFamily="18" charset="0"/>
                <a:cs typeface="Times New Roman" panose="02020603050405020304" pitchFamily="18" charset="0"/>
              </a:rPr>
              <a:t/>
            </a:r>
            <a:br>
              <a:rPr lang="nl-NL" dirty="0" smtClean="0">
                <a:latin typeface="Times New Roman" panose="02020603050405020304" pitchFamily="18" charset="0"/>
                <a:cs typeface="Times New Roman" panose="02020603050405020304" pitchFamily="18" charset="0"/>
              </a:rPr>
            </a:br>
            <a:r>
              <a:rPr lang="nl-NL" sz="3600" dirty="0" smtClean="0">
                <a:latin typeface="Times New Roman" panose="02020603050405020304" pitchFamily="18" charset="0"/>
                <a:cs typeface="Times New Roman" panose="02020603050405020304" pitchFamily="18" charset="0"/>
              </a:rPr>
              <a:t>Broodverbetermiddelen </a:t>
            </a:r>
            <a:r>
              <a:rPr lang="nl-NL" sz="3600" dirty="0" smtClean="0">
                <a:latin typeface="Times New Roman" panose="02020603050405020304" pitchFamily="18" charset="0"/>
                <a:cs typeface="Times New Roman" panose="02020603050405020304" pitchFamily="18" charset="0"/>
              </a:rPr>
              <a:t>(BVM)</a:t>
            </a:r>
            <a:endParaRPr lang="nl-NL" sz="3600" dirty="0">
              <a:latin typeface="Times New Roman" panose="02020603050405020304" pitchFamily="18" charset="0"/>
              <a:cs typeface="Times New Roman" panose="02020603050405020304" pitchFamily="18" charset="0"/>
            </a:endParaRPr>
          </a:p>
        </p:txBody>
      </p:sp>
      <p:sp>
        <p:nvSpPr>
          <p:cNvPr id="3" name="Tijdelijke aanduiding voor inhoud 2"/>
          <p:cNvSpPr>
            <a:spLocks noGrp="1"/>
          </p:cNvSpPr>
          <p:nvPr>
            <p:ph idx="1"/>
          </p:nvPr>
        </p:nvSpPr>
        <p:spPr/>
        <p:txBody>
          <a:bodyPr>
            <a:normAutofit/>
          </a:bodyPr>
          <a:lstStyle/>
          <a:p>
            <a:pPr marL="0" indent="0">
              <a:buNone/>
            </a:pPr>
            <a:r>
              <a:rPr lang="nl-NL" sz="2400" dirty="0" smtClean="0">
                <a:latin typeface="Times New Roman" panose="02020603050405020304" pitchFamily="18" charset="0"/>
                <a:cs typeface="Times New Roman" panose="02020603050405020304" pitchFamily="18" charset="0"/>
              </a:rPr>
              <a:t>De beste </a:t>
            </a:r>
            <a:r>
              <a:rPr lang="nl-NL" sz="2400" dirty="0" smtClean="0">
                <a:latin typeface="Times New Roman" panose="02020603050405020304" pitchFamily="18" charset="0"/>
                <a:cs typeface="Times New Roman" panose="02020603050405020304" pitchFamily="18" charset="0"/>
              </a:rPr>
              <a:t>broodverbeteraar, </a:t>
            </a:r>
            <a:r>
              <a:rPr lang="nl-NL" sz="2400" dirty="0" smtClean="0">
                <a:latin typeface="Times New Roman" panose="02020603050405020304" pitchFamily="18" charset="0"/>
                <a:cs typeface="Times New Roman" panose="02020603050405020304" pitchFamily="18" charset="0"/>
              </a:rPr>
              <a:t>omdat er noch van  BVM noch van E-nummers gebruik wordt gemaakt, is het zogenoemde </a:t>
            </a:r>
            <a:r>
              <a:rPr lang="nl-NL" sz="2400" b="1" dirty="0" smtClean="0">
                <a:latin typeface="Times New Roman" panose="02020603050405020304" pitchFamily="18" charset="0"/>
                <a:cs typeface="Times New Roman" panose="02020603050405020304" pitchFamily="18" charset="0"/>
              </a:rPr>
              <a:t>zuurdesem starter.</a:t>
            </a:r>
          </a:p>
          <a:p>
            <a:pPr marL="0" indent="0">
              <a:buNone/>
            </a:pPr>
            <a:r>
              <a:rPr lang="nl-NL" sz="2400" dirty="0" smtClean="0">
                <a:latin typeface="Times New Roman" panose="02020603050405020304" pitchFamily="18" charset="0"/>
                <a:cs typeface="Times New Roman" panose="02020603050405020304" pitchFamily="18" charset="0"/>
              </a:rPr>
              <a:t>De voorbereiding van deze starter vergt even geduld. </a:t>
            </a:r>
            <a:endParaRPr lang="nl-NL" sz="2400" dirty="0" smtClean="0">
              <a:latin typeface="Times New Roman" panose="02020603050405020304" pitchFamily="18" charset="0"/>
              <a:cs typeface="Times New Roman" panose="02020603050405020304" pitchFamily="18" charset="0"/>
            </a:endParaRPr>
          </a:p>
          <a:p>
            <a:pPr marL="0" indent="0">
              <a:buNone/>
            </a:pPr>
            <a:r>
              <a:rPr lang="nl-NL" sz="2400" dirty="0" smtClean="0">
                <a:latin typeface="Times New Roman" panose="02020603050405020304" pitchFamily="18" charset="0"/>
                <a:cs typeface="Times New Roman" panose="02020603050405020304" pitchFamily="18" charset="0"/>
              </a:rPr>
              <a:t>Maar </a:t>
            </a:r>
            <a:r>
              <a:rPr lang="nl-NL" sz="2400" dirty="0" smtClean="0">
                <a:latin typeface="Times New Roman" panose="02020603050405020304" pitchFamily="18" charset="0"/>
                <a:cs typeface="Times New Roman" panose="02020603050405020304" pitchFamily="18" charset="0"/>
              </a:rPr>
              <a:t>dan bak je ook een brood, </a:t>
            </a:r>
            <a:r>
              <a:rPr lang="nl-NL" sz="2400" dirty="0" smtClean="0">
                <a:latin typeface="Times New Roman" panose="02020603050405020304" pitchFamily="18" charset="0"/>
                <a:cs typeface="Times New Roman" panose="02020603050405020304" pitchFamily="18" charset="0"/>
              </a:rPr>
              <a:t>dat </a:t>
            </a:r>
            <a:r>
              <a:rPr lang="nl-NL" sz="2400" dirty="0" smtClean="0">
                <a:latin typeface="Times New Roman" panose="02020603050405020304" pitchFamily="18" charset="0"/>
                <a:cs typeface="Times New Roman" panose="02020603050405020304" pitchFamily="18" charset="0"/>
              </a:rPr>
              <a:t>beter smaakt, langer houdbaar is en niet snel droog wordt. </a:t>
            </a:r>
          </a:p>
          <a:p>
            <a:pPr marL="0" indent="0">
              <a:buNone/>
            </a:pPr>
            <a:r>
              <a:rPr lang="nl-NL" sz="2400" dirty="0" smtClean="0">
                <a:latin typeface="Times New Roman" panose="02020603050405020304" pitchFamily="18" charset="0"/>
                <a:cs typeface="Times New Roman" panose="02020603050405020304" pitchFamily="18" charset="0"/>
              </a:rPr>
              <a:t>De bereiding van een zuurdesem </a:t>
            </a:r>
            <a:r>
              <a:rPr lang="nl-NL" sz="2400" dirty="0" smtClean="0">
                <a:latin typeface="Times New Roman" panose="02020603050405020304" pitchFamily="18" charset="0"/>
                <a:cs typeface="Times New Roman" panose="02020603050405020304" pitchFamily="18" charset="0"/>
              </a:rPr>
              <a:t>gaat </a:t>
            </a:r>
            <a:r>
              <a:rPr lang="nl-NL" sz="2400" dirty="0" smtClean="0">
                <a:latin typeface="Times New Roman" panose="02020603050405020304" pitchFamily="18" charset="0"/>
                <a:cs typeface="Times New Roman" panose="02020603050405020304" pitchFamily="18" charset="0"/>
              </a:rPr>
              <a:t>als volgt:</a:t>
            </a:r>
          </a:p>
          <a:p>
            <a:pPr marL="0" indent="0">
              <a:buNone/>
            </a:pPr>
            <a:r>
              <a:rPr lang="nl-NL" sz="2400" b="1" i="1" dirty="0" smtClean="0">
                <a:latin typeface="Times New Roman" panose="02020603050405020304" pitchFamily="18" charset="0"/>
                <a:cs typeface="Times New Roman" panose="02020603050405020304" pitchFamily="18" charset="0"/>
              </a:rPr>
              <a:t>Ingrediënten:</a:t>
            </a:r>
            <a:endParaRPr lang="nl-NL" sz="2400" b="1" i="1" dirty="0" smtClean="0">
              <a:latin typeface="Times New Roman" panose="02020603050405020304" pitchFamily="18" charset="0"/>
              <a:cs typeface="Times New Roman" panose="02020603050405020304" pitchFamily="18" charset="0"/>
            </a:endParaRPr>
          </a:p>
          <a:p>
            <a:pPr marL="0" indent="0">
              <a:buNone/>
            </a:pPr>
            <a:r>
              <a:rPr lang="nl-NL" sz="2400" i="1" dirty="0" smtClean="0">
                <a:latin typeface="Times New Roman" panose="02020603050405020304" pitchFamily="18" charset="0"/>
                <a:cs typeface="Times New Roman" panose="02020603050405020304" pitchFamily="18" charset="0"/>
              </a:rPr>
              <a:t>100gr roggemeel, 500gr tarwebloem (bij voorkeur van de molen) en 600ml water.</a:t>
            </a:r>
            <a:endParaRPr lang="nl-NL" sz="2400" i="1" dirty="0">
              <a:latin typeface="Times New Roman" panose="02020603050405020304" pitchFamily="18" charset="0"/>
              <a:cs typeface="Times New Roman" panose="02020603050405020304" pitchFamily="18" charset="0"/>
            </a:endParaRPr>
          </a:p>
        </p:txBody>
      </p:sp>
      <p:sp>
        <p:nvSpPr>
          <p:cNvPr id="4" name="Tijdelijke aanduiding voor dianummer 3"/>
          <p:cNvSpPr>
            <a:spLocks noGrp="1"/>
          </p:cNvSpPr>
          <p:nvPr>
            <p:ph type="sldNum" sz="quarter" idx="12"/>
          </p:nvPr>
        </p:nvSpPr>
        <p:spPr/>
        <p:txBody>
          <a:bodyPr/>
          <a:lstStyle/>
          <a:p>
            <a:fld id="{2417DDE6-8BAB-45BA-8E40-63FF49852677}" type="slidenum">
              <a:rPr lang="nl-NL" smtClean="0"/>
              <a:t>27</a:t>
            </a:fld>
            <a:endParaRPr lang="nl-NL"/>
          </a:p>
        </p:txBody>
      </p:sp>
      <p:sp>
        <p:nvSpPr>
          <p:cNvPr id="5" name="Tijdelijke aanduiding voor voettekst 4"/>
          <p:cNvSpPr>
            <a:spLocks noGrp="1"/>
          </p:cNvSpPr>
          <p:nvPr>
            <p:ph type="ftr" sz="quarter" idx="11"/>
          </p:nvPr>
        </p:nvSpPr>
        <p:spPr/>
        <p:txBody>
          <a:bodyPr/>
          <a:lstStyle/>
          <a:p>
            <a:r>
              <a:rPr lang="nl-NL" smtClean="0"/>
              <a:t>Molen De Windhond, Soest, 2014            (Henk Rutgers, Jan Vermeulen)</a:t>
            </a:r>
            <a:endParaRPr lang="nl-NL"/>
          </a:p>
        </p:txBody>
      </p:sp>
    </p:spTree>
    <p:extLst>
      <p:ext uri="{BB962C8B-B14F-4D97-AF65-F5344CB8AC3E}">
        <p14:creationId xmlns:p14="http://schemas.microsoft.com/office/powerpoint/2010/main" val="20411108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latin typeface="Times New Roman" panose="02020603050405020304" pitchFamily="18" charset="0"/>
                <a:cs typeface="Times New Roman" panose="02020603050405020304" pitchFamily="18" charset="0"/>
              </a:rPr>
              <a:t>Van </a:t>
            </a:r>
            <a:r>
              <a:rPr lang="nl-NL" dirty="0" smtClean="0">
                <a:latin typeface="Times New Roman" panose="02020603050405020304" pitchFamily="18" charset="0"/>
                <a:cs typeface="Times New Roman" panose="02020603050405020304" pitchFamily="18" charset="0"/>
              </a:rPr>
              <a:t>Graan </a:t>
            </a:r>
            <a:r>
              <a:rPr lang="nl-NL" dirty="0">
                <a:latin typeface="Times New Roman" panose="02020603050405020304" pitchFamily="18" charset="0"/>
                <a:cs typeface="Times New Roman" panose="02020603050405020304" pitchFamily="18" charset="0"/>
              </a:rPr>
              <a:t>tot </a:t>
            </a:r>
            <a:r>
              <a:rPr lang="nl-NL" dirty="0" smtClean="0">
                <a:latin typeface="Times New Roman" panose="02020603050405020304" pitchFamily="18" charset="0"/>
                <a:cs typeface="Times New Roman" panose="02020603050405020304" pitchFamily="18" charset="0"/>
              </a:rPr>
              <a:t>Brood</a:t>
            </a:r>
            <a:r>
              <a:rPr lang="nl-NL" dirty="0">
                <a:latin typeface="Times New Roman" panose="02020603050405020304" pitchFamily="18" charset="0"/>
                <a:cs typeface="Times New Roman" panose="02020603050405020304" pitchFamily="18" charset="0"/>
              </a:rPr>
              <a:t/>
            </a:r>
            <a:br>
              <a:rPr lang="nl-NL" dirty="0">
                <a:latin typeface="Times New Roman" panose="02020603050405020304" pitchFamily="18" charset="0"/>
                <a:cs typeface="Times New Roman" panose="02020603050405020304" pitchFamily="18" charset="0"/>
              </a:rPr>
            </a:br>
            <a:r>
              <a:rPr lang="nl-NL" sz="3600" dirty="0" smtClean="0">
                <a:latin typeface="Times New Roman" panose="02020603050405020304" pitchFamily="18" charset="0"/>
                <a:cs typeface="Times New Roman" panose="02020603050405020304" pitchFamily="18" charset="0"/>
              </a:rPr>
              <a:t>Broodverbetermiddelen </a:t>
            </a:r>
            <a:r>
              <a:rPr lang="nl-NL" sz="3600" dirty="0" smtClean="0">
                <a:latin typeface="Times New Roman" panose="02020603050405020304" pitchFamily="18" charset="0"/>
                <a:cs typeface="Times New Roman" panose="02020603050405020304" pitchFamily="18" charset="0"/>
              </a:rPr>
              <a:t>(BVM)</a:t>
            </a:r>
            <a:endParaRPr lang="nl-NL" dirty="0">
              <a:latin typeface="Times New Roman" panose="02020603050405020304" pitchFamily="18" charset="0"/>
              <a:cs typeface="Times New Roman" panose="02020603050405020304" pitchFamily="18" charset="0"/>
            </a:endParaRPr>
          </a:p>
        </p:txBody>
      </p:sp>
      <p:sp>
        <p:nvSpPr>
          <p:cNvPr id="3" name="Tijdelijke aanduiding voor inhoud 2"/>
          <p:cNvSpPr>
            <a:spLocks noGrp="1"/>
          </p:cNvSpPr>
          <p:nvPr>
            <p:ph idx="1"/>
          </p:nvPr>
        </p:nvSpPr>
        <p:spPr/>
        <p:txBody>
          <a:bodyPr>
            <a:normAutofit fontScale="85000" lnSpcReduction="20000"/>
          </a:bodyPr>
          <a:lstStyle/>
          <a:p>
            <a:pPr marL="0" indent="0">
              <a:buNone/>
            </a:pPr>
            <a:r>
              <a:rPr lang="nl-NL" sz="2400" b="1" dirty="0" smtClean="0">
                <a:latin typeface="Times New Roman" panose="02020603050405020304" pitchFamily="18" charset="0"/>
                <a:cs typeface="Times New Roman" panose="02020603050405020304" pitchFamily="18" charset="0"/>
              </a:rPr>
              <a:t>Start dag 1</a:t>
            </a:r>
            <a:r>
              <a:rPr lang="nl-NL" sz="2400" dirty="0" smtClean="0">
                <a:latin typeface="Times New Roman" panose="02020603050405020304" pitchFamily="18" charset="0"/>
                <a:cs typeface="Times New Roman" panose="02020603050405020304" pitchFamily="18" charset="0"/>
              </a:rPr>
              <a:t>:</a:t>
            </a:r>
          </a:p>
          <a:p>
            <a:pPr marL="0" indent="0">
              <a:buNone/>
            </a:pPr>
            <a:r>
              <a:rPr lang="nl-NL" sz="2400" dirty="0" smtClean="0">
                <a:latin typeface="Times New Roman" panose="02020603050405020304" pitchFamily="18" charset="0"/>
                <a:cs typeface="Times New Roman" panose="02020603050405020304" pitchFamily="18" charset="0"/>
              </a:rPr>
              <a:t>Meng het roggemeel met 100ml lauw water tot een mooi papje. Sluit de kom af met folie (of deksel) en laat deze 1 dag op een tochtvrije plaats en op kamertemperatuur staan. Aan het einde begint het rijzen.</a:t>
            </a:r>
          </a:p>
          <a:p>
            <a:pPr marL="0" indent="0">
              <a:buNone/>
            </a:pPr>
            <a:r>
              <a:rPr lang="nl-NL" sz="2400" b="1" dirty="0" smtClean="0">
                <a:latin typeface="Times New Roman" panose="02020603050405020304" pitchFamily="18" charset="0"/>
                <a:cs typeface="Times New Roman" panose="02020603050405020304" pitchFamily="18" charset="0"/>
              </a:rPr>
              <a:t>Dag 2:</a:t>
            </a:r>
          </a:p>
          <a:p>
            <a:pPr marL="0" indent="0">
              <a:buNone/>
            </a:pPr>
            <a:r>
              <a:rPr lang="nl-NL" sz="2400" dirty="0" smtClean="0">
                <a:latin typeface="Times New Roman" panose="02020603050405020304" pitchFamily="18" charset="0"/>
                <a:cs typeface="Times New Roman" panose="02020603050405020304" pitchFamily="18" charset="0"/>
              </a:rPr>
              <a:t>Haal 100gr van het mengsel weg. Voeg 100gr bloem en 100ml lauw water en meng dit voorzichtig door elkaar tot weer een papje ontstaat. Dek het weer af en laat weer 1 dag staan.</a:t>
            </a:r>
          </a:p>
          <a:p>
            <a:pPr marL="0" indent="0">
              <a:buNone/>
            </a:pPr>
            <a:r>
              <a:rPr lang="nl-NL" sz="2400" b="1" dirty="0" smtClean="0">
                <a:latin typeface="Times New Roman" panose="02020603050405020304" pitchFamily="18" charset="0"/>
                <a:cs typeface="Times New Roman" panose="02020603050405020304" pitchFamily="18" charset="0"/>
              </a:rPr>
              <a:t>Dag 3 tot en met 6</a:t>
            </a:r>
            <a:r>
              <a:rPr lang="nl-NL" sz="2400" dirty="0" smtClean="0">
                <a:latin typeface="Times New Roman" panose="02020603050405020304" pitchFamily="18" charset="0"/>
                <a:cs typeface="Times New Roman" panose="02020603050405020304" pitchFamily="18" charset="0"/>
              </a:rPr>
              <a:t>:</a:t>
            </a:r>
          </a:p>
          <a:p>
            <a:pPr marL="0" indent="0">
              <a:buNone/>
            </a:pPr>
            <a:r>
              <a:rPr lang="nl-NL" sz="2400" dirty="0" smtClean="0">
                <a:latin typeface="Times New Roman" panose="02020603050405020304" pitchFamily="18" charset="0"/>
                <a:cs typeface="Times New Roman" panose="02020603050405020304" pitchFamily="18" charset="0"/>
              </a:rPr>
              <a:t>Herhaal de stap 2. U eindigt op dag 7 met een zuurdesem van ongeveer  600gr., die nu moederdeeg mag worden genoemd en bewaard kan worden in de </a:t>
            </a:r>
            <a:r>
              <a:rPr lang="nl-NL" sz="2400" dirty="0" smtClean="0">
                <a:latin typeface="Times New Roman" panose="02020603050405020304" pitchFamily="18" charset="0"/>
                <a:cs typeface="Times New Roman" panose="02020603050405020304" pitchFamily="18" charset="0"/>
              </a:rPr>
              <a:t>koelkast. Invriezen </a:t>
            </a:r>
            <a:r>
              <a:rPr lang="nl-NL" sz="2400" dirty="0" smtClean="0">
                <a:latin typeface="Times New Roman" panose="02020603050405020304" pitchFamily="18" charset="0"/>
                <a:cs typeface="Times New Roman" panose="02020603050405020304" pitchFamily="18" charset="0"/>
              </a:rPr>
              <a:t>is ook mogelijk. </a:t>
            </a:r>
            <a:endParaRPr lang="nl-NL" sz="2400" dirty="0" smtClean="0">
              <a:latin typeface="Times New Roman" panose="02020603050405020304" pitchFamily="18" charset="0"/>
              <a:cs typeface="Times New Roman" panose="02020603050405020304" pitchFamily="18" charset="0"/>
            </a:endParaRPr>
          </a:p>
          <a:p>
            <a:pPr marL="0" indent="0">
              <a:buNone/>
            </a:pPr>
            <a:r>
              <a:rPr lang="nl-NL" sz="2400" dirty="0" smtClean="0">
                <a:latin typeface="Times New Roman" panose="02020603050405020304" pitchFamily="18" charset="0"/>
                <a:cs typeface="Times New Roman" panose="02020603050405020304" pitchFamily="18" charset="0"/>
              </a:rPr>
              <a:t>Van </a:t>
            </a:r>
            <a:r>
              <a:rPr lang="nl-NL" sz="2400" dirty="0" smtClean="0">
                <a:latin typeface="Times New Roman" panose="02020603050405020304" pitchFamily="18" charset="0"/>
                <a:cs typeface="Times New Roman" panose="02020603050405020304" pitchFamily="18" charset="0"/>
              </a:rPr>
              <a:t>een deel van het moederdeeg kunt U ook weer, zoals beschreven, de gewenste hoeveelheid maken om broden te kunnen bakken.</a:t>
            </a:r>
          </a:p>
          <a:p>
            <a:pPr marL="0" indent="0">
              <a:buNone/>
            </a:pPr>
            <a:r>
              <a:rPr lang="nl-NL" sz="2400" dirty="0" smtClean="0">
                <a:latin typeface="Times New Roman" panose="02020603050405020304" pitchFamily="18" charset="0"/>
                <a:cs typeface="Times New Roman" panose="02020603050405020304" pitchFamily="18" charset="0"/>
              </a:rPr>
              <a:t>OPM: </a:t>
            </a:r>
            <a:r>
              <a:rPr lang="nl-NL" sz="2400" b="1" dirty="0" smtClean="0">
                <a:latin typeface="Times New Roman" panose="02020603050405020304" pitchFamily="18" charset="0"/>
                <a:cs typeface="Times New Roman" panose="02020603050405020304" pitchFamily="18" charset="0"/>
              </a:rPr>
              <a:t>Voor een brood maximaal 1/3 deel van meelgewicht aan zuurdesem gebruiken</a:t>
            </a:r>
            <a:r>
              <a:rPr lang="nl-NL" sz="2400" dirty="0" smtClean="0">
                <a:latin typeface="Times New Roman" panose="02020603050405020304" pitchFamily="18" charset="0"/>
                <a:cs typeface="Times New Roman" panose="02020603050405020304" pitchFamily="18" charset="0"/>
              </a:rPr>
              <a:t>.</a:t>
            </a:r>
          </a:p>
          <a:p>
            <a:pPr marL="0" indent="0">
              <a:buNone/>
            </a:pPr>
            <a:endParaRPr lang="nl-NL" sz="2400" dirty="0" smtClean="0">
              <a:latin typeface="Times New Roman" panose="02020603050405020304" pitchFamily="18" charset="0"/>
              <a:cs typeface="Times New Roman" panose="02020603050405020304" pitchFamily="18" charset="0"/>
            </a:endParaRPr>
          </a:p>
          <a:p>
            <a:pPr marL="0" indent="0">
              <a:buNone/>
            </a:pPr>
            <a:endParaRPr lang="nl-NL" sz="2400" dirty="0" smtClean="0">
              <a:latin typeface="Times New Roman" panose="02020603050405020304" pitchFamily="18" charset="0"/>
              <a:cs typeface="Times New Roman" panose="02020603050405020304" pitchFamily="18" charset="0"/>
            </a:endParaRPr>
          </a:p>
          <a:p>
            <a:endParaRPr lang="nl-NL" dirty="0"/>
          </a:p>
        </p:txBody>
      </p:sp>
      <p:sp>
        <p:nvSpPr>
          <p:cNvPr id="4" name="Tijdelijke aanduiding voor dianummer 3"/>
          <p:cNvSpPr>
            <a:spLocks noGrp="1"/>
          </p:cNvSpPr>
          <p:nvPr>
            <p:ph type="sldNum" sz="quarter" idx="12"/>
          </p:nvPr>
        </p:nvSpPr>
        <p:spPr/>
        <p:txBody>
          <a:bodyPr/>
          <a:lstStyle/>
          <a:p>
            <a:fld id="{2417DDE6-8BAB-45BA-8E40-63FF49852677}" type="slidenum">
              <a:rPr lang="nl-NL" smtClean="0"/>
              <a:t>28</a:t>
            </a:fld>
            <a:endParaRPr lang="nl-NL"/>
          </a:p>
        </p:txBody>
      </p:sp>
      <p:sp>
        <p:nvSpPr>
          <p:cNvPr id="5" name="Tijdelijke aanduiding voor voettekst 4"/>
          <p:cNvSpPr>
            <a:spLocks noGrp="1"/>
          </p:cNvSpPr>
          <p:nvPr>
            <p:ph type="ftr" sz="quarter" idx="11"/>
          </p:nvPr>
        </p:nvSpPr>
        <p:spPr/>
        <p:txBody>
          <a:bodyPr/>
          <a:lstStyle/>
          <a:p>
            <a:r>
              <a:rPr lang="nl-NL" smtClean="0"/>
              <a:t>Molen De Windhond, Soest, 2014            (Henk Rutgers, Jan Vermeulen)</a:t>
            </a:r>
            <a:endParaRPr lang="nl-NL"/>
          </a:p>
        </p:txBody>
      </p:sp>
    </p:spTree>
    <p:extLst>
      <p:ext uri="{BB962C8B-B14F-4D97-AF65-F5344CB8AC3E}">
        <p14:creationId xmlns:p14="http://schemas.microsoft.com/office/powerpoint/2010/main" val="25584054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342106"/>
            <a:ext cx="8229600" cy="1358701"/>
          </a:xfrm>
        </p:spPr>
        <p:txBody>
          <a:bodyPr>
            <a:normAutofit fontScale="90000"/>
          </a:bodyPr>
          <a:lstStyle/>
          <a:p>
            <a:r>
              <a:rPr lang="en-US" dirty="0">
                <a:latin typeface="Times New Roman" panose="02020603050405020304" pitchFamily="18" charset="0"/>
                <a:cs typeface="Times New Roman" panose="02020603050405020304" pitchFamily="18" charset="0"/>
              </a:rPr>
              <a:t>Van </a:t>
            </a:r>
            <a:r>
              <a:rPr lang="en-US" dirty="0" err="1" smtClean="0">
                <a:latin typeface="Times New Roman" panose="02020603050405020304" pitchFamily="18" charset="0"/>
                <a:cs typeface="Times New Roman" panose="02020603050405020304" pitchFamily="18" charset="0"/>
              </a:rPr>
              <a:t>Graan</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tot </a:t>
            </a:r>
            <a:r>
              <a:rPr lang="en-US" dirty="0" smtClean="0">
                <a:latin typeface="Times New Roman" panose="02020603050405020304" pitchFamily="18" charset="0"/>
                <a:cs typeface="Times New Roman" panose="02020603050405020304" pitchFamily="18" charset="0"/>
              </a:rPr>
              <a:t>Brood</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sz="3100" dirty="0" smtClean="0">
                <a:latin typeface="Times New Roman" panose="02020603050405020304" pitchFamily="18" charset="0"/>
                <a:cs typeface="Times New Roman" panose="02020603050405020304" pitchFamily="18" charset="0"/>
              </a:rPr>
              <a:t>Bakproblemen met een broodmachine en </a:t>
            </a:r>
            <a:r>
              <a:rPr lang="en-US" sz="3100" dirty="0" err="1" smtClean="0">
                <a:latin typeface="Times New Roman" panose="02020603050405020304" pitchFamily="18" charset="0"/>
                <a:cs typeface="Times New Roman" panose="02020603050405020304" pitchFamily="18" charset="0"/>
              </a:rPr>
              <a:t>hun</a:t>
            </a:r>
            <a:r>
              <a:rPr lang="en-US" sz="3100" dirty="0" smtClean="0">
                <a:latin typeface="Times New Roman" panose="02020603050405020304" pitchFamily="18" charset="0"/>
                <a:cs typeface="Times New Roman" panose="02020603050405020304" pitchFamily="18" charset="0"/>
              </a:rPr>
              <a:t> </a:t>
            </a:r>
            <a:r>
              <a:rPr lang="en-US" sz="3100" dirty="0" err="1" smtClean="0">
                <a:latin typeface="Times New Roman" panose="02020603050405020304" pitchFamily="18" charset="0"/>
                <a:cs typeface="Times New Roman" panose="02020603050405020304" pitchFamily="18" charset="0"/>
              </a:rPr>
              <a:t>oplossing</a:t>
            </a:r>
            <a:r>
              <a:rPr lang="en-US" sz="3100" dirty="0" smtClean="0">
                <a:latin typeface="Times New Roman" panose="02020603050405020304" pitchFamily="18" charset="0"/>
                <a:cs typeface="Times New Roman" panose="02020603050405020304" pitchFamily="18" charset="0"/>
              </a:rPr>
              <a:t/>
            </a:r>
            <a:br>
              <a:rPr lang="en-US" sz="3100" dirty="0" smtClean="0">
                <a:latin typeface="Times New Roman" panose="02020603050405020304" pitchFamily="18" charset="0"/>
                <a:cs typeface="Times New Roman" panose="02020603050405020304" pitchFamily="18" charset="0"/>
              </a:rPr>
            </a:br>
            <a:r>
              <a:rPr lang="en-US" sz="3100" dirty="0" smtClean="0">
                <a:latin typeface="Times New Roman" panose="02020603050405020304" pitchFamily="18" charset="0"/>
                <a:cs typeface="Times New Roman" panose="02020603050405020304" pitchFamily="18" charset="0"/>
              </a:rPr>
              <a:t>(1)</a:t>
            </a:r>
            <a:endParaRPr lang="nl-NL" sz="3100" dirty="0"/>
          </a:p>
        </p:txBody>
      </p:sp>
      <p:sp>
        <p:nvSpPr>
          <p:cNvPr id="3" name="Tijdelijke aanduiding voor inhoud 2"/>
          <p:cNvSpPr>
            <a:spLocks noGrp="1"/>
          </p:cNvSpPr>
          <p:nvPr>
            <p:ph idx="1"/>
          </p:nvPr>
        </p:nvSpPr>
        <p:spPr/>
        <p:txBody>
          <a:bodyPr>
            <a:normAutofit fontScale="92500"/>
          </a:bodyPr>
          <a:lstStyle/>
          <a:p>
            <a:pPr marL="0" indent="0">
              <a:buNone/>
            </a:pPr>
            <a:r>
              <a:rPr lang="nl-NL" sz="2400" b="1" dirty="0" smtClean="0">
                <a:latin typeface="Times New Roman" panose="02020603050405020304" pitchFamily="18" charset="0"/>
                <a:cs typeface="Times New Roman" panose="02020603050405020304" pitchFamily="18" charset="0"/>
              </a:rPr>
              <a:t>Deeg rijst </a:t>
            </a:r>
            <a:r>
              <a:rPr lang="nl-NL" sz="2400" b="1" dirty="0" smtClean="0">
                <a:latin typeface="Times New Roman" panose="02020603050405020304" pitchFamily="18" charset="0"/>
                <a:cs typeface="Times New Roman" panose="02020603050405020304" pitchFamily="18" charset="0"/>
              </a:rPr>
              <a:t>niet, </a:t>
            </a:r>
            <a:r>
              <a:rPr lang="nl-NL" sz="2400" b="1" dirty="0" smtClean="0">
                <a:latin typeface="Times New Roman" panose="02020603050405020304" pitchFamily="18" charset="0"/>
                <a:cs typeface="Times New Roman" panose="02020603050405020304" pitchFamily="18" charset="0"/>
              </a:rPr>
              <a:t>of niet genoeg</a:t>
            </a:r>
          </a:p>
          <a:p>
            <a:r>
              <a:rPr lang="nl-NL" sz="2400" dirty="0" smtClean="0">
                <a:latin typeface="Times New Roman" panose="02020603050405020304" pitchFamily="18" charset="0"/>
                <a:cs typeface="Times New Roman" panose="02020603050405020304" pitchFamily="18" charset="0"/>
              </a:rPr>
              <a:t>Onvoldoende </a:t>
            </a:r>
            <a:r>
              <a:rPr lang="nl-NL" sz="2400" dirty="0" smtClean="0">
                <a:latin typeface="Times New Roman" panose="02020603050405020304" pitchFamily="18" charset="0"/>
                <a:cs typeface="Times New Roman" panose="02020603050405020304" pitchFamily="18" charset="0"/>
              </a:rPr>
              <a:t>gist, </a:t>
            </a:r>
            <a:r>
              <a:rPr lang="nl-NL" sz="2400" dirty="0" smtClean="0">
                <a:latin typeface="Times New Roman" panose="02020603050405020304" pitchFamily="18" charset="0"/>
                <a:cs typeface="Times New Roman" panose="02020603050405020304" pitchFamily="18" charset="0"/>
              </a:rPr>
              <a:t>of deze is over de </a:t>
            </a:r>
            <a:r>
              <a:rPr lang="nl-NL" sz="2400" dirty="0" smtClean="0">
                <a:latin typeface="Times New Roman" panose="02020603050405020304" pitchFamily="18" charset="0"/>
                <a:cs typeface="Times New Roman" panose="02020603050405020304" pitchFamily="18" charset="0"/>
              </a:rPr>
              <a:t>datum, of </a:t>
            </a:r>
            <a:r>
              <a:rPr lang="nl-NL" sz="2400" dirty="0" smtClean="0">
                <a:latin typeface="Times New Roman" panose="02020603050405020304" pitchFamily="18" charset="0"/>
                <a:cs typeface="Times New Roman" panose="02020603050405020304" pitchFamily="18" charset="0"/>
              </a:rPr>
              <a:t>verkeerd bewaard</a:t>
            </a:r>
          </a:p>
          <a:p>
            <a:r>
              <a:rPr lang="nl-NL" sz="2400" dirty="0" smtClean="0">
                <a:latin typeface="Times New Roman" panose="02020603050405020304" pitchFamily="18" charset="0"/>
                <a:cs typeface="Times New Roman" panose="02020603050405020304" pitchFamily="18" charset="0"/>
              </a:rPr>
              <a:t>Verkeerde cyclus gekozen. Deeg krijgt te weinig tijd om te rijzen.</a:t>
            </a:r>
          </a:p>
          <a:p>
            <a:r>
              <a:rPr lang="nl-NL" sz="2400" dirty="0" smtClean="0">
                <a:latin typeface="Times New Roman" panose="02020603050405020304" pitchFamily="18" charset="0"/>
                <a:cs typeface="Times New Roman" panose="02020603050405020304" pitchFamily="18" charset="0"/>
              </a:rPr>
              <a:t>Gist en zout zijn met elkaar in contact gekomen voor het kneden. </a:t>
            </a:r>
          </a:p>
          <a:p>
            <a:r>
              <a:rPr lang="nl-NL" sz="2400" dirty="0" smtClean="0">
                <a:latin typeface="Times New Roman" panose="02020603050405020304" pitchFamily="18" charset="0"/>
                <a:cs typeface="Times New Roman" panose="02020603050405020304" pitchFamily="18" charset="0"/>
              </a:rPr>
              <a:t>Olie of vet (boter) is direct in contact gekomen met de gist.</a:t>
            </a:r>
          </a:p>
          <a:p>
            <a:r>
              <a:rPr lang="nl-NL" sz="2400" dirty="0" smtClean="0">
                <a:latin typeface="Times New Roman" panose="02020603050405020304" pitchFamily="18" charset="0"/>
                <a:cs typeface="Times New Roman" panose="02020603050405020304" pitchFamily="18" charset="0"/>
              </a:rPr>
              <a:t>Ingrediënten waren niet op kamer temperatuur.</a:t>
            </a:r>
          </a:p>
          <a:p>
            <a:r>
              <a:rPr lang="nl-NL" sz="2400" dirty="0" smtClean="0">
                <a:latin typeface="Times New Roman" panose="02020603050405020304" pitchFamily="18" charset="0"/>
                <a:cs typeface="Times New Roman" panose="02020603050405020304" pitchFamily="18" charset="0"/>
              </a:rPr>
              <a:t>Te weinig vocht toegevoegd, deeg wordt niet soepel</a:t>
            </a:r>
          </a:p>
          <a:p>
            <a:r>
              <a:rPr lang="nl-NL" sz="2400" dirty="0" smtClean="0">
                <a:latin typeface="Times New Roman" panose="02020603050405020304" pitchFamily="18" charset="0"/>
                <a:cs typeface="Times New Roman" panose="02020603050405020304" pitchFamily="18" charset="0"/>
              </a:rPr>
              <a:t>Het deksel heeft tijdens het rijzen te lang open gestaan</a:t>
            </a:r>
          </a:p>
          <a:p>
            <a:r>
              <a:rPr lang="nl-NL" sz="2400" dirty="0" smtClean="0">
                <a:latin typeface="Times New Roman" panose="02020603050405020304" pitchFamily="18" charset="0"/>
                <a:cs typeface="Times New Roman" panose="02020603050405020304" pitchFamily="18" charset="0"/>
              </a:rPr>
              <a:t>Er is geen (kleine hoeveelheid) suiker toegevoegd (voeding gist)</a:t>
            </a:r>
          </a:p>
          <a:p>
            <a:r>
              <a:rPr lang="nl-NL" sz="2400" dirty="0" smtClean="0">
                <a:latin typeface="Times New Roman" panose="02020603050405020304" pitchFamily="18" charset="0"/>
                <a:cs typeface="Times New Roman" panose="02020603050405020304" pitchFamily="18" charset="0"/>
              </a:rPr>
              <a:t>Volkoren/meergranen brood rijst minder hoog dan brood van bloem</a:t>
            </a:r>
          </a:p>
          <a:p>
            <a:endParaRPr lang="nl-NL" sz="2400" dirty="0">
              <a:latin typeface="Times New Roman" panose="02020603050405020304" pitchFamily="18" charset="0"/>
              <a:cs typeface="Times New Roman" panose="02020603050405020304" pitchFamily="18" charset="0"/>
            </a:endParaRPr>
          </a:p>
        </p:txBody>
      </p:sp>
      <p:sp>
        <p:nvSpPr>
          <p:cNvPr id="4" name="Tijdelijke aanduiding voor dianummer 3"/>
          <p:cNvSpPr>
            <a:spLocks noGrp="1"/>
          </p:cNvSpPr>
          <p:nvPr>
            <p:ph type="sldNum" sz="quarter" idx="12"/>
          </p:nvPr>
        </p:nvSpPr>
        <p:spPr/>
        <p:txBody>
          <a:bodyPr/>
          <a:lstStyle/>
          <a:p>
            <a:fld id="{2417DDE6-8BAB-45BA-8E40-63FF49852677}" type="slidenum">
              <a:rPr lang="nl-NL" smtClean="0"/>
              <a:t>29</a:t>
            </a:fld>
            <a:endParaRPr lang="nl-NL"/>
          </a:p>
        </p:txBody>
      </p:sp>
      <p:sp>
        <p:nvSpPr>
          <p:cNvPr id="5" name="Tijdelijke aanduiding voor voettekst 4"/>
          <p:cNvSpPr>
            <a:spLocks noGrp="1"/>
          </p:cNvSpPr>
          <p:nvPr>
            <p:ph type="ftr" sz="quarter" idx="11"/>
          </p:nvPr>
        </p:nvSpPr>
        <p:spPr/>
        <p:txBody>
          <a:bodyPr/>
          <a:lstStyle/>
          <a:p>
            <a:r>
              <a:rPr lang="nl-NL" smtClean="0"/>
              <a:t>Molen De Windhond, Soest, 2014            (Henk Rutgers, Jan Vermeulen)</a:t>
            </a:r>
            <a:endParaRPr lang="nl-NL"/>
          </a:p>
        </p:txBody>
      </p:sp>
    </p:spTree>
    <p:extLst>
      <p:ext uri="{BB962C8B-B14F-4D97-AF65-F5344CB8AC3E}">
        <p14:creationId xmlns:p14="http://schemas.microsoft.com/office/powerpoint/2010/main" val="1061718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Afbeelding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el 1"/>
          <p:cNvSpPr>
            <a:spLocks noGrp="1"/>
          </p:cNvSpPr>
          <p:nvPr>
            <p:ph type="ctrTitle"/>
          </p:nvPr>
        </p:nvSpPr>
        <p:spPr>
          <a:xfrm>
            <a:off x="691580" y="116632"/>
            <a:ext cx="7766620" cy="1470025"/>
          </a:xfrm>
        </p:spPr>
        <p:txBody>
          <a:bodyPr anchor="t">
            <a:normAutofit fontScale="90000"/>
          </a:bodyPr>
          <a:lstStyle/>
          <a:p>
            <a:r>
              <a:rPr lang="en-US" dirty="0" smtClean="0">
                <a:latin typeface="Times New Roman" panose="02020603050405020304" pitchFamily="18" charset="0"/>
                <a:cs typeface="Times New Roman" panose="02020603050405020304" pitchFamily="18" charset="0"/>
              </a:rPr>
              <a:t>Van Graan tot Brood</a:t>
            </a:r>
            <a:br>
              <a:rPr lang="en-US" dirty="0" smtClean="0">
                <a:latin typeface="Times New Roman" panose="02020603050405020304" pitchFamily="18" charset="0"/>
                <a:cs typeface="Times New Roman" panose="02020603050405020304" pitchFamily="18" charset="0"/>
              </a:rPr>
            </a:br>
            <a:r>
              <a:rPr lang="en-US" sz="3600" dirty="0" err="1">
                <a:latin typeface="Times New Roman" panose="02020603050405020304" pitchFamily="18" charset="0"/>
                <a:cs typeface="Times New Roman" panose="02020603050405020304" pitchFamily="18" charset="0"/>
              </a:rPr>
              <a:t>Korte</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historie</a:t>
            </a:r>
            <a:r>
              <a:rPr lang="nl-NL" b="1" dirty="0">
                <a:latin typeface="Market Deco" pitchFamily="2" charset="0"/>
              </a:rPr>
              <a:t/>
            </a:r>
            <a:br>
              <a:rPr lang="nl-NL" b="1" dirty="0">
                <a:latin typeface="Market Deco" pitchFamily="2" charset="0"/>
              </a:rPr>
            </a:br>
            <a:endParaRPr lang="nl-NL" dirty="0">
              <a:latin typeface="Times New Roman" panose="02020603050405020304" pitchFamily="18" charset="0"/>
              <a:cs typeface="Times New Roman" panose="02020603050405020304" pitchFamily="18" charset="0"/>
            </a:endParaRPr>
          </a:p>
        </p:txBody>
      </p:sp>
      <p:sp>
        <p:nvSpPr>
          <p:cNvPr id="7" name="Tekstvak 6"/>
          <p:cNvSpPr txBox="1"/>
          <p:nvPr/>
        </p:nvSpPr>
        <p:spPr>
          <a:xfrm>
            <a:off x="623764" y="1821671"/>
            <a:ext cx="8064896" cy="4308872"/>
          </a:xfrm>
          <a:prstGeom prst="rect">
            <a:avLst/>
          </a:prstGeom>
          <a:noFill/>
        </p:spPr>
        <p:txBody>
          <a:bodyPr wrap="square" rtlCol="0">
            <a:spAutoFit/>
          </a:bodyPr>
          <a:lstStyle/>
          <a:p>
            <a:pPr marL="285750" indent="-285750">
              <a:buFont typeface="Arial" pitchFamily="34" charset="0"/>
              <a:buChar char="•"/>
            </a:pPr>
            <a:r>
              <a:rPr lang="en-US" sz="3200" b="1" dirty="0" err="1" smtClean="0">
                <a:latin typeface="Times New Roman" pitchFamily="18" charset="0"/>
                <a:cs typeface="Times New Roman" pitchFamily="18" charset="0"/>
              </a:rPr>
              <a:t>Granen</a:t>
            </a:r>
            <a:r>
              <a:rPr lang="en-US" sz="3200" dirty="0" smtClean="0">
                <a:latin typeface="Times New Roman" pitchFamily="18" charset="0"/>
                <a:cs typeface="Times New Roman" pitchFamily="18" charset="0"/>
              </a:rPr>
              <a:t> is </a:t>
            </a:r>
            <a:r>
              <a:rPr lang="en-US" sz="3200" i="1" dirty="0" smtClean="0">
                <a:latin typeface="Times New Roman" pitchFamily="18" charset="0"/>
                <a:cs typeface="Times New Roman" pitchFamily="18" charset="0"/>
              </a:rPr>
              <a:t>een </a:t>
            </a:r>
            <a:r>
              <a:rPr lang="en-US" sz="3200" i="1" dirty="0" err="1" smtClean="0">
                <a:latin typeface="Times New Roman" pitchFamily="18" charset="0"/>
                <a:cs typeface="Times New Roman" pitchFamily="18" charset="0"/>
              </a:rPr>
              <a:t>verzamelnaam</a:t>
            </a:r>
            <a:r>
              <a:rPr lang="en-US" sz="3200" i="1"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van </a:t>
            </a:r>
            <a:r>
              <a:rPr lang="en-US" sz="3200" dirty="0" err="1" smtClean="0">
                <a:latin typeface="Times New Roman" pitchFamily="18" charset="0"/>
                <a:cs typeface="Times New Roman" pitchFamily="18" charset="0"/>
              </a:rPr>
              <a:t>verschillende</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soorten</a:t>
            </a:r>
            <a:endParaRPr lang="en-US" sz="3200" dirty="0" smtClean="0">
              <a:latin typeface="Times New Roman" pitchFamily="18" charset="0"/>
              <a:cs typeface="Times New Roman" pitchFamily="18" charset="0"/>
            </a:endParaRPr>
          </a:p>
          <a:p>
            <a:pPr marL="285750" indent="-285750">
              <a:buFont typeface="Arial" pitchFamily="34" charset="0"/>
              <a:buChar char="•"/>
            </a:pPr>
            <a:r>
              <a:rPr lang="en-US" sz="3200" dirty="0" err="1" smtClean="0">
                <a:latin typeface="Times New Roman" pitchFamily="18" charset="0"/>
                <a:cs typeface="Times New Roman" pitchFamily="18" charset="0"/>
              </a:rPr>
              <a:t>Granen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stammen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af</a:t>
            </a:r>
            <a:r>
              <a:rPr lang="en-US" sz="3200" dirty="0" smtClean="0">
                <a:latin typeface="Times New Roman" pitchFamily="18" charset="0"/>
                <a:cs typeface="Times New Roman" pitchFamily="18" charset="0"/>
              </a:rPr>
              <a:t> van diverse </a:t>
            </a:r>
            <a:r>
              <a:rPr lang="en-US" sz="3200" dirty="0" err="1" smtClean="0">
                <a:latin typeface="Times New Roman" pitchFamily="18" charset="0"/>
                <a:cs typeface="Times New Roman" pitchFamily="18" charset="0"/>
              </a:rPr>
              <a:t>grassen</a:t>
            </a:r>
            <a:r>
              <a:rPr lang="en-US" sz="3200" dirty="0" smtClean="0">
                <a:latin typeface="Times New Roman" pitchFamily="18" charset="0"/>
                <a:cs typeface="Times New Roman" pitchFamily="18" charset="0"/>
              </a:rPr>
              <a:t>.</a:t>
            </a:r>
            <a:br>
              <a:rPr lang="en-US" sz="3200" dirty="0" smtClean="0">
                <a:latin typeface="Times New Roman" pitchFamily="18" charset="0"/>
                <a:cs typeface="Times New Roman" pitchFamily="18" charset="0"/>
              </a:rPr>
            </a:br>
            <a:r>
              <a:rPr lang="en-US" sz="3200" i="1" dirty="0" err="1" smtClean="0">
                <a:latin typeface="Times New Roman" pitchFamily="18" charset="0"/>
                <a:cs typeface="Times New Roman" pitchFamily="18" charset="0"/>
              </a:rPr>
              <a:t>Wanneer</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mensen</a:t>
            </a:r>
            <a:r>
              <a:rPr lang="en-US" sz="3200" i="1" dirty="0" smtClean="0">
                <a:latin typeface="Times New Roman" pitchFamily="18" charset="0"/>
                <a:cs typeface="Times New Roman" pitchFamily="18" charset="0"/>
              </a:rPr>
              <a:t> de </a:t>
            </a:r>
            <a:r>
              <a:rPr lang="en-US" sz="3200" i="1" dirty="0" err="1" smtClean="0">
                <a:latin typeface="Times New Roman" pitchFamily="18" charset="0"/>
                <a:cs typeface="Times New Roman" pitchFamily="18" charset="0"/>
              </a:rPr>
              <a:t>graszaden</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zijn</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gaan</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gebruiken</a:t>
            </a:r>
            <a:r>
              <a:rPr lang="en-US" sz="3200" i="1" dirty="0" smtClean="0">
                <a:latin typeface="Times New Roman" pitchFamily="18" charset="0"/>
                <a:cs typeface="Times New Roman" pitchFamily="18" charset="0"/>
              </a:rPr>
              <a:t> is </a:t>
            </a:r>
            <a:r>
              <a:rPr lang="en-US" sz="3200" i="1" dirty="0" err="1" smtClean="0">
                <a:latin typeface="Times New Roman" pitchFamily="18" charset="0"/>
                <a:cs typeface="Times New Roman" pitchFamily="18" charset="0"/>
              </a:rPr>
              <a:t>niet</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bekend</a:t>
            </a:r>
            <a:r>
              <a:rPr lang="en-US" sz="3200" i="1" dirty="0" smtClean="0">
                <a:latin typeface="Times New Roman" pitchFamily="18" charset="0"/>
                <a:cs typeface="Times New Roman" pitchFamily="18" charset="0"/>
              </a:rPr>
              <a:t>. De </a:t>
            </a:r>
            <a:r>
              <a:rPr lang="en-US" sz="3200" i="1" dirty="0" err="1" smtClean="0">
                <a:latin typeface="Times New Roman" pitchFamily="18" charset="0"/>
                <a:cs typeface="Times New Roman" pitchFamily="18" charset="0"/>
              </a:rPr>
              <a:t>oudste</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zaden</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zijn</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gevonden</a:t>
            </a:r>
            <a:r>
              <a:rPr lang="en-US" sz="3200" i="1" dirty="0" smtClean="0">
                <a:latin typeface="Times New Roman" pitchFamily="18" charset="0"/>
                <a:cs typeface="Times New Roman" pitchFamily="18" charset="0"/>
              </a:rPr>
              <a:t> in </a:t>
            </a:r>
            <a:r>
              <a:rPr lang="en-US" sz="3200" i="1" dirty="0" err="1" smtClean="0">
                <a:latin typeface="Times New Roman" pitchFamily="18" charset="0"/>
                <a:cs typeface="Times New Roman" pitchFamily="18" charset="0"/>
              </a:rPr>
              <a:t>vazen</a:t>
            </a:r>
            <a:r>
              <a:rPr lang="en-US" sz="3200" i="1" dirty="0" smtClean="0">
                <a:latin typeface="Times New Roman" pitchFamily="18" charset="0"/>
                <a:cs typeface="Times New Roman" pitchFamily="18" charset="0"/>
              </a:rPr>
              <a:t> in </a:t>
            </a:r>
            <a:r>
              <a:rPr lang="en-US" sz="3200" i="1" dirty="0" err="1" smtClean="0">
                <a:latin typeface="Times New Roman" pitchFamily="18" charset="0"/>
                <a:cs typeface="Times New Roman" pitchFamily="18" charset="0"/>
              </a:rPr>
              <a:t>oude</a:t>
            </a:r>
            <a:r>
              <a:rPr lang="en-US" sz="3200" i="1" dirty="0" smtClean="0">
                <a:latin typeface="Times New Roman" pitchFamily="18" charset="0"/>
                <a:cs typeface="Times New Roman" pitchFamily="18" charset="0"/>
              </a:rPr>
              <a:t> graven,</a:t>
            </a:r>
          </a:p>
          <a:p>
            <a:r>
              <a:rPr lang="en-US" sz="3200" i="1" dirty="0">
                <a:latin typeface="Times New Roman" pitchFamily="18" charset="0"/>
                <a:cs typeface="Times New Roman" pitchFamily="18" charset="0"/>
              </a:rPr>
              <a:t> </a:t>
            </a:r>
            <a:r>
              <a:rPr lang="en-US" sz="3200" i="1" dirty="0" smtClean="0">
                <a:latin typeface="Times New Roman" pitchFamily="18" charset="0"/>
                <a:cs typeface="Times New Roman" pitchFamily="18" charset="0"/>
              </a:rPr>
              <a:t>  ca. 10.000 </a:t>
            </a:r>
            <a:r>
              <a:rPr lang="en-US" sz="3200" i="1" dirty="0" err="1" smtClean="0">
                <a:latin typeface="Times New Roman" pitchFamily="18" charset="0"/>
                <a:cs typeface="Times New Roman" pitchFamily="18" charset="0"/>
              </a:rPr>
              <a:t>jaar</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geleden</a:t>
            </a:r>
            <a:r>
              <a:rPr lang="en-US" sz="3200" i="1" dirty="0" smtClean="0">
                <a:latin typeface="Times New Roman" pitchFamily="18" charset="0"/>
                <a:cs typeface="Times New Roman" pitchFamily="18" charset="0"/>
              </a:rPr>
              <a:t>.</a:t>
            </a:r>
          </a:p>
          <a:p>
            <a:endParaRPr lang="en-US" sz="3200" dirty="0" smtClean="0">
              <a:latin typeface="Times New Roman" pitchFamily="18" charset="0"/>
              <a:cs typeface="Times New Roman" pitchFamily="18" charset="0"/>
            </a:endParaRPr>
          </a:p>
          <a:p>
            <a:pPr marL="285750" indent="-285750">
              <a:buFont typeface="Arial" pitchFamily="34" charset="0"/>
              <a:buChar char="•"/>
            </a:pPr>
            <a:endParaRPr lang="nl-NL" dirty="0">
              <a:latin typeface="Times New Roman" pitchFamily="18" charset="0"/>
              <a:cs typeface="Times New Roman" pitchFamily="18" charset="0"/>
            </a:endParaRPr>
          </a:p>
        </p:txBody>
      </p:sp>
      <p:sp>
        <p:nvSpPr>
          <p:cNvPr id="4" name="Tijdelijke aanduiding voor dianummer 3"/>
          <p:cNvSpPr>
            <a:spLocks noGrp="1"/>
          </p:cNvSpPr>
          <p:nvPr>
            <p:ph type="sldNum" sz="quarter" idx="12"/>
          </p:nvPr>
        </p:nvSpPr>
        <p:spPr/>
        <p:txBody>
          <a:bodyPr/>
          <a:lstStyle/>
          <a:p>
            <a:fld id="{2417DDE6-8BAB-45BA-8E40-63FF49852677}" type="slidenum">
              <a:rPr lang="nl-NL" smtClean="0"/>
              <a:t>3</a:t>
            </a:fld>
            <a:endParaRPr lang="nl-NL"/>
          </a:p>
        </p:txBody>
      </p:sp>
      <p:sp>
        <p:nvSpPr>
          <p:cNvPr id="5" name="Tijdelijke aanduiding voor voettekst 4"/>
          <p:cNvSpPr>
            <a:spLocks noGrp="1"/>
          </p:cNvSpPr>
          <p:nvPr>
            <p:ph type="ftr" sz="quarter" idx="11"/>
          </p:nvPr>
        </p:nvSpPr>
        <p:spPr/>
        <p:txBody>
          <a:bodyPr/>
          <a:lstStyle/>
          <a:p>
            <a:r>
              <a:rPr lang="nl-NL" smtClean="0"/>
              <a:t>Molen De Windhond, Soest, 2014            (Henk Rutgers, Jan Vermeulen)</a:t>
            </a:r>
            <a:endParaRPr lang="nl-NL"/>
          </a:p>
        </p:txBody>
      </p:sp>
    </p:spTree>
    <p:extLst>
      <p:ext uri="{BB962C8B-B14F-4D97-AF65-F5344CB8AC3E}">
        <p14:creationId xmlns:p14="http://schemas.microsoft.com/office/powerpoint/2010/main" val="384384567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425748"/>
            <a:ext cx="8686800" cy="1491084"/>
          </a:xfrm>
        </p:spPr>
        <p:txBody>
          <a:bodyPr>
            <a:normAutofit fontScale="90000"/>
          </a:bodyPr>
          <a:lstStyle/>
          <a:p>
            <a:r>
              <a:rPr lang="en-US" dirty="0">
                <a:latin typeface="Times New Roman" panose="02020603050405020304" pitchFamily="18" charset="0"/>
                <a:cs typeface="Times New Roman" panose="02020603050405020304" pitchFamily="18" charset="0"/>
              </a:rPr>
              <a:t>Van </a:t>
            </a:r>
            <a:r>
              <a:rPr lang="en-US" dirty="0" err="1" smtClean="0">
                <a:latin typeface="Times New Roman" panose="02020603050405020304" pitchFamily="18" charset="0"/>
                <a:cs typeface="Times New Roman" panose="02020603050405020304" pitchFamily="18" charset="0"/>
              </a:rPr>
              <a:t>Graan</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tot </a:t>
            </a:r>
            <a:r>
              <a:rPr lang="en-US" dirty="0" smtClean="0">
                <a:latin typeface="Times New Roman" panose="02020603050405020304" pitchFamily="18" charset="0"/>
                <a:cs typeface="Times New Roman" panose="02020603050405020304" pitchFamily="18" charset="0"/>
              </a:rPr>
              <a:t>Brood</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Bakproblemen met een broodmachine en </a:t>
            </a:r>
            <a:r>
              <a:rPr lang="en-US" sz="3100" dirty="0" err="1">
                <a:latin typeface="Times New Roman" panose="02020603050405020304" pitchFamily="18" charset="0"/>
                <a:cs typeface="Times New Roman" panose="02020603050405020304" pitchFamily="18" charset="0"/>
              </a:rPr>
              <a:t>hun</a:t>
            </a:r>
            <a:r>
              <a:rPr lang="en-US" sz="3100" dirty="0">
                <a:latin typeface="Times New Roman" panose="02020603050405020304" pitchFamily="18" charset="0"/>
                <a:cs typeface="Times New Roman" panose="02020603050405020304" pitchFamily="18" charset="0"/>
              </a:rPr>
              <a:t> </a:t>
            </a:r>
            <a:r>
              <a:rPr lang="en-US" sz="3100" dirty="0" err="1" smtClean="0">
                <a:latin typeface="Times New Roman" panose="02020603050405020304" pitchFamily="18" charset="0"/>
                <a:cs typeface="Times New Roman" panose="02020603050405020304" pitchFamily="18" charset="0"/>
              </a:rPr>
              <a:t>oplossing</a:t>
            </a:r>
            <a:r>
              <a:rPr lang="en-US" sz="3100" dirty="0" smtClean="0">
                <a:latin typeface="Times New Roman" panose="02020603050405020304" pitchFamily="18" charset="0"/>
                <a:cs typeface="Times New Roman" panose="02020603050405020304" pitchFamily="18" charset="0"/>
              </a:rPr>
              <a:t/>
            </a:r>
            <a:br>
              <a:rPr lang="en-US" sz="3100" dirty="0" smtClean="0">
                <a:latin typeface="Times New Roman" panose="02020603050405020304" pitchFamily="18" charset="0"/>
                <a:cs typeface="Times New Roman" panose="02020603050405020304" pitchFamily="18" charset="0"/>
              </a:rPr>
            </a:br>
            <a:r>
              <a:rPr lang="en-US" sz="3100" dirty="0" smtClean="0">
                <a:latin typeface="Times New Roman" panose="02020603050405020304" pitchFamily="18" charset="0"/>
                <a:cs typeface="Times New Roman" panose="02020603050405020304" pitchFamily="18" charset="0"/>
              </a:rPr>
              <a:t>(2)</a:t>
            </a:r>
            <a:endParaRPr lang="nl-NL" sz="3100" dirty="0"/>
          </a:p>
        </p:txBody>
      </p:sp>
      <p:sp>
        <p:nvSpPr>
          <p:cNvPr id="3" name="Tijdelijke aanduiding voor inhoud 2"/>
          <p:cNvSpPr>
            <a:spLocks noGrp="1"/>
          </p:cNvSpPr>
          <p:nvPr>
            <p:ph idx="1"/>
          </p:nvPr>
        </p:nvSpPr>
        <p:spPr>
          <a:xfrm>
            <a:off x="457200" y="2348880"/>
            <a:ext cx="8229600" cy="3777283"/>
          </a:xfrm>
        </p:spPr>
        <p:txBody>
          <a:bodyPr>
            <a:normAutofit/>
          </a:bodyPr>
          <a:lstStyle/>
          <a:p>
            <a:pPr marL="0" indent="0">
              <a:buNone/>
            </a:pPr>
            <a:r>
              <a:rPr lang="nl-NL" sz="2400" b="1" dirty="0" smtClean="0">
                <a:latin typeface="Times New Roman" panose="02020603050405020304" pitchFamily="18" charset="0"/>
                <a:cs typeface="Times New Roman" panose="02020603050405020304" pitchFamily="18" charset="0"/>
              </a:rPr>
              <a:t>Deeg rijst te sterk</a:t>
            </a:r>
            <a:r>
              <a:rPr lang="nl-NL" sz="2400" dirty="0" smtClean="0">
                <a:latin typeface="Times New Roman" panose="02020603050405020304" pitchFamily="18" charset="0"/>
                <a:cs typeface="Times New Roman" panose="02020603050405020304" pitchFamily="18" charset="0"/>
              </a:rPr>
              <a:t>.</a:t>
            </a:r>
          </a:p>
          <a:p>
            <a:r>
              <a:rPr lang="nl-NL" sz="2400" dirty="0" smtClean="0">
                <a:latin typeface="Times New Roman" panose="02020603050405020304" pitchFamily="18" charset="0"/>
                <a:cs typeface="Times New Roman" panose="02020603050405020304" pitchFamily="18" charset="0"/>
              </a:rPr>
              <a:t>Te veel gist toegevoegd (verminder met </a:t>
            </a:r>
            <a:r>
              <a:rPr lang="nl-NL" sz="2400" dirty="0" smtClean="0">
                <a:latin typeface="Times New Roman" panose="02020603050405020304" pitchFamily="18" charset="0"/>
                <a:cs typeface="Times New Roman" panose="02020603050405020304" pitchFamily="18" charset="0"/>
              </a:rPr>
              <a:t>1/4)</a:t>
            </a:r>
            <a:endParaRPr lang="nl-NL" sz="2400" dirty="0" smtClean="0">
              <a:latin typeface="Times New Roman" panose="02020603050405020304" pitchFamily="18" charset="0"/>
              <a:cs typeface="Times New Roman" panose="02020603050405020304" pitchFamily="18" charset="0"/>
            </a:endParaRPr>
          </a:p>
          <a:p>
            <a:r>
              <a:rPr lang="nl-NL" sz="2400" dirty="0" smtClean="0">
                <a:latin typeface="Times New Roman" panose="02020603050405020304" pitchFamily="18" charset="0"/>
                <a:cs typeface="Times New Roman" panose="02020603050405020304" pitchFamily="18" charset="0"/>
              </a:rPr>
              <a:t>Te veel suiker, halveer de hoeveelheid</a:t>
            </a:r>
          </a:p>
          <a:p>
            <a:r>
              <a:rPr lang="nl-NL" sz="2400" dirty="0" smtClean="0">
                <a:latin typeface="Times New Roman" panose="02020603050405020304" pitchFamily="18" charset="0"/>
                <a:cs typeface="Times New Roman" panose="02020603050405020304" pitchFamily="18" charset="0"/>
              </a:rPr>
              <a:t>Minder zout </a:t>
            </a:r>
            <a:r>
              <a:rPr lang="nl-NL" sz="2400" dirty="0" smtClean="0">
                <a:latin typeface="Times New Roman" panose="02020603050405020304" pitchFamily="18" charset="0"/>
                <a:cs typeface="Times New Roman" panose="02020603050405020304" pitchFamily="18" charset="0"/>
              </a:rPr>
              <a:t>toegevoegd </a:t>
            </a:r>
            <a:r>
              <a:rPr lang="nl-NL" sz="2400" dirty="0" smtClean="0">
                <a:latin typeface="Times New Roman" panose="02020603050405020304" pitchFamily="18" charset="0"/>
                <a:cs typeface="Times New Roman" panose="02020603050405020304" pitchFamily="18" charset="0"/>
              </a:rPr>
              <a:t>dan </a:t>
            </a:r>
            <a:r>
              <a:rPr lang="nl-NL" sz="2400" dirty="0" smtClean="0">
                <a:latin typeface="Times New Roman" panose="02020603050405020304" pitchFamily="18" charset="0"/>
                <a:cs typeface="Times New Roman" panose="02020603050405020304" pitchFamily="18" charset="0"/>
              </a:rPr>
              <a:t>beschreven in het recept</a:t>
            </a:r>
          </a:p>
          <a:p>
            <a:r>
              <a:rPr lang="nl-NL" sz="2400" dirty="0" smtClean="0">
                <a:latin typeface="Times New Roman" panose="02020603050405020304" pitchFamily="18" charset="0"/>
                <a:cs typeface="Times New Roman" panose="02020603050405020304" pitchFamily="18" charset="0"/>
              </a:rPr>
              <a:t>Te veel vocht, de komende keer 10 tot 20ml minder </a:t>
            </a:r>
            <a:r>
              <a:rPr lang="nl-NL" sz="2400" dirty="0" smtClean="0">
                <a:latin typeface="Times New Roman" panose="02020603050405020304" pitchFamily="18" charset="0"/>
                <a:cs typeface="Times New Roman" panose="02020603050405020304" pitchFamily="18" charset="0"/>
              </a:rPr>
              <a:t>toevoegen</a:t>
            </a:r>
            <a:endParaRPr lang="nl-NL" sz="2400" dirty="0" smtClean="0">
              <a:latin typeface="Times New Roman" panose="02020603050405020304" pitchFamily="18" charset="0"/>
              <a:cs typeface="Times New Roman" panose="02020603050405020304" pitchFamily="18" charset="0"/>
            </a:endParaRPr>
          </a:p>
          <a:p>
            <a:r>
              <a:rPr lang="nl-NL" sz="2400" dirty="0" smtClean="0">
                <a:latin typeface="Times New Roman" panose="02020603050405020304" pitchFamily="18" charset="0"/>
                <a:cs typeface="Times New Roman" panose="02020603050405020304" pitchFamily="18" charset="0"/>
              </a:rPr>
              <a:t>Andere </a:t>
            </a:r>
            <a:r>
              <a:rPr lang="nl-NL" sz="2400" dirty="0" smtClean="0">
                <a:latin typeface="Times New Roman" panose="02020603050405020304" pitchFamily="18" charset="0"/>
                <a:cs typeface="Times New Roman" panose="02020603050405020304" pitchFamily="18" charset="0"/>
              </a:rPr>
              <a:t>mogelijkheden: </a:t>
            </a:r>
            <a:r>
              <a:rPr lang="nl-NL" sz="2400" dirty="0" smtClean="0">
                <a:latin typeface="Times New Roman" panose="02020603050405020304" pitchFamily="18" charset="0"/>
                <a:cs typeface="Times New Roman" panose="02020603050405020304" pitchFamily="18" charset="0"/>
              </a:rPr>
              <a:t>te grote hoeveelheden </a:t>
            </a:r>
            <a:r>
              <a:rPr lang="nl-NL" sz="2400" dirty="0" smtClean="0">
                <a:latin typeface="Times New Roman" panose="02020603050405020304" pitchFamily="18" charset="0"/>
                <a:cs typeface="Times New Roman" panose="02020603050405020304" pitchFamily="18" charset="0"/>
              </a:rPr>
              <a:t>gebruikt, </a:t>
            </a:r>
            <a:r>
              <a:rPr lang="nl-NL" sz="2400" dirty="0" smtClean="0">
                <a:latin typeface="Times New Roman" panose="02020603050405020304" pitchFamily="18" charset="0"/>
                <a:cs typeface="Times New Roman" panose="02020603050405020304" pitchFamily="18" charset="0"/>
              </a:rPr>
              <a:t>of te warm (weer).</a:t>
            </a:r>
            <a:endParaRPr lang="nl-NL" sz="2400" dirty="0">
              <a:latin typeface="Times New Roman" panose="02020603050405020304" pitchFamily="18" charset="0"/>
              <a:cs typeface="Times New Roman" panose="02020603050405020304" pitchFamily="18" charset="0"/>
            </a:endParaRPr>
          </a:p>
        </p:txBody>
      </p:sp>
      <p:sp>
        <p:nvSpPr>
          <p:cNvPr id="4" name="Tijdelijke aanduiding voor dianummer 3"/>
          <p:cNvSpPr>
            <a:spLocks noGrp="1"/>
          </p:cNvSpPr>
          <p:nvPr>
            <p:ph type="sldNum" sz="quarter" idx="12"/>
          </p:nvPr>
        </p:nvSpPr>
        <p:spPr/>
        <p:txBody>
          <a:bodyPr/>
          <a:lstStyle/>
          <a:p>
            <a:fld id="{2417DDE6-8BAB-45BA-8E40-63FF49852677}" type="slidenum">
              <a:rPr lang="nl-NL" smtClean="0"/>
              <a:t>30</a:t>
            </a:fld>
            <a:endParaRPr lang="nl-NL"/>
          </a:p>
        </p:txBody>
      </p:sp>
      <p:sp>
        <p:nvSpPr>
          <p:cNvPr id="5" name="Tijdelijke aanduiding voor voettekst 4"/>
          <p:cNvSpPr>
            <a:spLocks noGrp="1"/>
          </p:cNvSpPr>
          <p:nvPr>
            <p:ph type="ftr" sz="quarter" idx="11"/>
          </p:nvPr>
        </p:nvSpPr>
        <p:spPr/>
        <p:txBody>
          <a:bodyPr/>
          <a:lstStyle/>
          <a:p>
            <a:r>
              <a:rPr lang="nl-NL" smtClean="0"/>
              <a:t>Molen De Windhond, Soest, 2014            (Henk Rutgers, Jan Vermeulen)</a:t>
            </a:r>
            <a:endParaRPr lang="nl-NL"/>
          </a:p>
        </p:txBody>
      </p:sp>
    </p:spTree>
    <p:extLst>
      <p:ext uri="{BB962C8B-B14F-4D97-AF65-F5344CB8AC3E}">
        <p14:creationId xmlns:p14="http://schemas.microsoft.com/office/powerpoint/2010/main" val="35790290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dirty="0">
                <a:latin typeface="Times New Roman" panose="02020603050405020304" pitchFamily="18" charset="0"/>
                <a:cs typeface="Times New Roman" panose="02020603050405020304" pitchFamily="18" charset="0"/>
              </a:rPr>
              <a:t>Van </a:t>
            </a:r>
            <a:r>
              <a:rPr lang="en-US" dirty="0" err="1" smtClean="0">
                <a:latin typeface="Times New Roman" panose="02020603050405020304" pitchFamily="18" charset="0"/>
                <a:cs typeface="Times New Roman" panose="02020603050405020304" pitchFamily="18" charset="0"/>
              </a:rPr>
              <a:t>Graan</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tot </a:t>
            </a:r>
            <a:r>
              <a:rPr lang="en-US" dirty="0" smtClean="0">
                <a:latin typeface="Times New Roman" panose="02020603050405020304" pitchFamily="18" charset="0"/>
                <a:cs typeface="Times New Roman" panose="02020603050405020304" pitchFamily="18" charset="0"/>
              </a:rPr>
              <a:t>Brood</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Bakproblemen met een broodmachine en </a:t>
            </a:r>
            <a:r>
              <a:rPr lang="en-US" sz="3100" dirty="0" err="1">
                <a:latin typeface="Times New Roman" panose="02020603050405020304" pitchFamily="18" charset="0"/>
                <a:cs typeface="Times New Roman" panose="02020603050405020304" pitchFamily="18" charset="0"/>
              </a:rPr>
              <a:t>hun</a:t>
            </a:r>
            <a:r>
              <a:rPr lang="en-US" sz="3100" dirty="0">
                <a:latin typeface="Times New Roman" panose="02020603050405020304" pitchFamily="18" charset="0"/>
                <a:cs typeface="Times New Roman" panose="02020603050405020304" pitchFamily="18" charset="0"/>
              </a:rPr>
              <a:t> </a:t>
            </a:r>
            <a:r>
              <a:rPr lang="en-US" sz="3100" dirty="0" err="1" smtClean="0">
                <a:latin typeface="Times New Roman" panose="02020603050405020304" pitchFamily="18" charset="0"/>
                <a:cs typeface="Times New Roman" panose="02020603050405020304" pitchFamily="18" charset="0"/>
              </a:rPr>
              <a:t>oplossing</a:t>
            </a:r>
            <a:r>
              <a:rPr lang="en-US" sz="3100" dirty="0" smtClean="0">
                <a:latin typeface="Times New Roman" panose="02020603050405020304" pitchFamily="18" charset="0"/>
                <a:cs typeface="Times New Roman" panose="02020603050405020304" pitchFamily="18" charset="0"/>
              </a:rPr>
              <a:t/>
            </a:r>
            <a:br>
              <a:rPr lang="en-US" sz="3100" dirty="0" smtClean="0">
                <a:latin typeface="Times New Roman" panose="02020603050405020304" pitchFamily="18" charset="0"/>
                <a:cs typeface="Times New Roman" panose="02020603050405020304" pitchFamily="18" charset="0"/>
              </a:rPr>
            </a:br>
            <a:r>
              <a:rPr lang="en-US" sz="3100" dirty="0" smtClean="0">
                <a:latin typeface="Times New Roman" panose="02020603050405020304" pitchFamily="18" charset="0"/>
                <a:cs typeface="Times New Roman" panose="02020603050405020304" pitchFamily="18" charset="0"/>
              </a:rPr>
              <a:t>(3)</a:t>
            </a:r>
            <a:endParaRPr lang="nl-NL" sz="3100" dirty="0"/>
          </a:p>
        </p:txBody>
      </p:sp>
      <p:sp>
        <p:nvSpPr>
          <p:cNvPr id="3" name="Tijdelijke aanduiding voor inhoud 2"/>
          <p:cNvSpPr>
            <a:spLocks noGrp="1"/>
          </p:cNvSpPr>
          <p:nvPr>
            <p:ph idx="1"/>
          </p:nvPr>
        </p:nvSpPr>
        <p:spPr>
          <a:xfrm>
            <a:off x="457200" y="1844824"/>
            <a:ext cx="8229600" cy="4281339"/>
          </a:xfrm>
        </p:spPr>
        <p:txBody>
          <a:bodyPr>
            <a:normAutofit fontScale="85000" lnSpcReduction="10000"/>
          </a:bodyPr>
          <a:lstStyle/>
          <a:p>
            <a:pPr marL="0" indent="0">
              <a:buNone/>
            </a:pPr>
            <a:r>
              <a:rPr lang="nl-NL" sz="2600" b="1" dirty="0" smtClean="0">
                <a:latin typeface="Times New Roman" panose="02020603050405020304" pitchFamily="18" charset="0"/>
                <a:cs typeface="Times New Roman" panose="02020603050405020304" pitchFamily="18" charset="0"/>
              </a:rPr>
              <a:t>Brood stort in na rijzen of tijdens bakken</a:t>
            </a:r>
          </a:p>
          <a:p>
            <a:r>
              <a:rPr lang="nl-NL" sz="2600" dirty="0">
                <a:latin typeface="Times New Roman" panose="02020603050405020304" pitchFamily="18" charset="0"/>
                <a:cs typeface="Times New Roman" panose="02020603050405020304" pitchFamily="18" charset="0"/>
              </a:rPr>
              <a:t>Te veel vocht, de komende keer 10 tot 20ml minder toe </a:t>
            </a:r>
            <a:r>
              <a:rPr lang="nl-NL" sz="2600" dirty="0" smtClean="0">
                <a:latin typeface="Times New Roman" panose="02020603050405020304" pitchFamily="18" charset="0"/>
                <a:cs typeface="Times New Roman" panose="02020603050405020304" pitchFamily="18" charset="0"/>
              </a:rPr>
              <a:t>voegen of voeg wat extra meel toe</a:t>
            </a:r>
          </a:p>
          <a:p>
            <a:r>
              <a:rPr lang="nl-NL" sz="2600" dirty="0" smtClean="0">
                <a:latin typeface="Times New Roman" panose="02020603050405020304" pitchFamily="18" charset="0"/>
                <a:cs typeface="Times New Roman" panose="02020603050405020304" pitchFamily="18" charset="0"/>
              </a:rPr>
              <a:t>Verminder de hoeveelheid gist</a:t>
            </a:r>
          </a:p>
          <a:p>
            <a:r>
              <a:rPr lang="nl-NL" sz="2600" dirty="0" smtClean="0">
                <a:latin typeface="Times New Roman" panose="02020603050405020304" pitchFamily="18" charset="0"/>
                <a:cs typeface="Times New Roman" panose="02020603050405020304" pitchFamily="18" charset="0"/>
              </a:rPr>
              <a:t>De machine staat op de tocht of er is tegen gestoten</a:t>
            </a:r>
          </a:p>
          <a:p>
            <a:r>
              <a:rPr lang="nl-NL" sz="2600" dirty="0" smtClean="0">
                <a:latin typeface="Times New Roman" panose="02020603050405020304" pitchFamily="18" charset="0"/>
                <a:cs typeface="Times New Roman" panose="02020603050405020304" pitchFamily="18" charset="0"/>
              </a:rPr>
              <a:t>Onvoldoende zout (helpt bij het voorkomen dat het deeg te veel rijst)</a:t>
            </a:r>
          </a:p>
          <a:p>
            <a:r>
              <a:rPr lang="nl-NL" sz="2600" dirty="0" smtClean="0">
                <a:latin typeface="Times New Roman" panose="02020603050405020304" pitchFamily="18" charset="0"/>
                <a:cs typeface="Times New Roman" panose="02020603050405020304" pitchFamily="18" charset="0"/>
              </a:rPr>
              <a:t>Door een hoge luchtvochtigheid en warm weer kan het deeg te snel rijzen</a:t>
            </a:r>
          </a:p>
          <a:p>
            <a:pPr marL="0" indent="0">
              <a:buNone/>
            </a:pPr>
            <a:r>
              <a:rPr lang="nl-NL" sz="2600" b="1" dirty="0" smtClean="0">
                <a:latin typeface="Times New Roman" panose="02020603050405020304" pitchFamily="18" charset="0"/>
                <a:cs typeface="Times New Roman" panose="02020603050405020304" pitchFamily="18" charset="0"/>
              </a:rPr>
              <a:t>Korst is verschrompeld of gerimpeld</a:t>
            </a:r>
          </a:p>
          <a:p>
            <a:r>
              <a:rPr lang="nl-NL" sz="2600" dirty="0" smtClean="0">
                <a:latin typeface="Times New Roman" panose="02020603050405020304" pitchFamily="18" charset="0"/>
                <a:cs typeface="Times New Roman" panose="02020603050405020304" pitchFamily="18" charset="0"/>
              </a:rPr>
              <a:t>Er is vloeistof  tijdens het afkoelen op het brood gecondenseerd. Haal het brood na het is afgekoeld direct uit de machine</a:t>
            </a:r>
            <a:endParaRPr lang="nl-NL" sz="2600" dirty="0">
              <a:latin typeface="Times New Roman" panose="02020603050405020304" pitchFamily="18" charset="0"/>
              <a:cs typeface="Times New Roman" panose="02020603050405020304" pitchFamily="18" charset="0"/>
            </a:endParaRPr>
          </a:p>
          <a:p>
            <a:endParaRPr lang="nl-NL" sz="2800" dirty="0"/>
          </a:p>
        </p:txBody>
      </p:sp>
      <p:sp>
        <p:nvSpPr>
          <p:cNvPr id="4" name="Tijdelijke aanduiding voor dianummer 3"/>
          <p:cNvSpPr>
            <a:spLocks noGrp="1"/>
          </p:cNvSpPr>
          <p:nvPr>
            <p:ph type="sldNum" sz="quarter" idx="12"/>
          </p:nvPr>
        </p:nvSpPr>
        <p:spPr/>
        <p:txBody>
          <a:bodyPr/>
          <a:lstStyle/>
          <a:p>
            <a:fld id="{2417DDE6-8BAB-45BA-8E40-63FF49852677}" type="slidenum">
              <a:rPr lang="nl-NL" smtClean="0"/>
              <a:t>31</a:t>
            </a:fld>
            <a:endParaRPr lang="nl-NL"/>
          </a:p>
        </p:txBody>
      </p:sp>
      <p:sp>
        <p:nvSpPr>
          <p:cNvPr id="5" name="Tijdelijke aanduiding voor voettekst 4"/>
          <p:cNvSpPr>
            <a:spLocks noGrp="1"/>
          </p:cNvSpPr>
          <p:nvPr>
            <p:ph type="ftr" sz="quarter" idx="11"/>
          </p:nvPr>
        </p:nvSpPr>
        <p:spPr/>
        <p:txBody>
          <a:bodyPr/>
          <a:lstStyle/>
          <a:p>
            <a:r>
              <a:rPr lang="nl-NL" smtClean="0"/>
              <a:t>Molen De Windhond, Soest, 2014            (Henk Rutgers, Jan Vermeulen)</a:t>
            </a:r>
            <a:endParaRPr lang="nl-NL"/>
          </a:p>
        </p:txBody>
      </p:sp>
    </p:spTree>
    <p:extLst>
      <p:ext uri="{BB962C8B-B14F-4D97-AF65-F5344CB8AC3E}">
        <p14:creationId xmlns:p14="http://schemas.microsoft.com/office/powerpoint/2010/main" val="4556530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642194"/>
          </a:xfrm>
        </p:spPr>
        <p:txBody>
          <a:bodyPr>
            <a:normAutofit fontScale="90000"/>
          </a:bodyPr>
          <a:lstStyle/>
          <a:p>
            <a:r>
              <a:rPr lang="en-US" dirty="0">
                <a:latin typeface="Times New Roman" panose="02020603050405020304" pitchFamily="18" charset="0"/>
                <a:cs typeface="Times New Roman" panose="02020603050405020304" pitchFamily="18" charset="0"/>
              </a:rPr>
              <a:t>Van </a:t>
            </a:r>
            <a:r>
              <a:rPr lang="en-US" dirty="0" err="1" smtClean="0">
                <a:latin typeface="Times New Roman" panose="02020603050405020304" pitchFamily="18" charset="0"/>
                <a:cs typeface="Times New Roman" panose="02020603050405020304" pitchFamily="18" charset="0"/>
              </a:rPr>
              <a:t>Graan</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tot </a:t>
            </a:r>
            <a:r>
              <a:rPr lang="en-US" dirty="0" smtClean="0">
                <a:latin typeface="Times New Roman" panose="02020603050405020304" pitchFamily="18" charset="0"/>
                <a:cs typeface="Times New Roman" panose="02020603050405020304" pitchFamily="18" charset="0"/>
              </a:rPr>
              <a:t>Brood</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Bakproblemen met een broodmachine en </a:t>
            </a:r>
            <a:r>
              <a:rPr lang="en-US" sz="3100" dirty="0" err="1">
                <a:latin typeface="Times New Roman" panose="02020603050405020304" pitchFamily="18" charset="0"/>
                <a:cs typeface="Times New Roman" panose="02020603050405020304" pitchFamily="18" charset="0"/>
              </a:rPr>
              <a:t>hun</a:t>
            </a:r>
            <a:r>
              <a:rPr lang="en-US" sz="3100" dirty="0">
                <a:latin typeface="Times New Roman" panose="02020603050405020304" pitchFamily="18" charset="0"/>
                <a:cs typeface="Times New Roman" panose="02020603050405020304" pitchFamily="18" charset="0"/>
              </a:rPr>
              <a:t> </a:t>
            </a:r>
            <a:r>
              <a:rPr lang="en-US" sz="3100" dirty="0" err="1" smtClean="0">
                <a:latin typeface="Times New Roman" panose="02020603050405020304" pitchFamily="18" charset="0"/>
                <a:cs typeface="Times New Roman" panose="02020603050405020304" pitchFamily="18" charset="0"/>
              </a:rPr>
              <a:t>oplossing</a:t>
            </a:r>
            <a:r>
              <a:rPr lang="en-US" sz="3100" dirty="0" smtClean="0">
                <a:latin typeface="Times New Roman" panose="02020603050405020304" pitchFamily="18" charset="0"/>
                <a:cs typeface="Times New Roman" panose="02020603050405020304" pitchFamily="18" charset="0"/>
              </a:rPr>
              <a:t/>
            </a:r>
            <a:br>
              <a:rPr lang="en-US" sz="3100" dirty="0" smtClean="0">
                <a:latin typeface="Times New Roman" panose="02020603050405020304" pitchFamily="18" charset="0"/>
                <a:cs typeface="Times New Roman" panose="02020603050405020304" pitchFamily="18" charset="0"/>
              </a:rPr>
            </a:br>
            <a:r>
              <a:rPr lang="en-US" sz="3100" dirty="0" smtClean="0">
                <a:latin typeface="Times New Roman" panose="02020603050405020304" pitchFamily="18" charset="0"/>
                <a:cs typeface="Times New Roman" panose="02020603050405020304" pitchFamily="18" charset="0"/>
              </a:rPr>
              <a:t>(4)</a:t>
            </a:r>
            <a:endParaRPr lang="nl-NL" sz="3100" dirty="0"/>
          </a:p>
        </p:txBody>
      </p:sp>
      <p:sp>
        <p:nvSpPr>
          <p:cNvPr id="3" name="Tijdelijke aanduiding voor inhoud 2"/>
          <p:cNvSpPr>
            <a:spLocks noGrp="1"/>
          </p:cNvSpPr>
          <p:nvPr>
            <p:ph idx="1"/>
          </p:nvPr>
        </p:nvSpPr>
        <p:spPr>
          <a:xfrm>
            <a:off x="611560" y="2564904"/>
            <a:ext cx="8229600" cy="3585071"/>
          </a:xfrm>
        </p:spPr>
        <p:txBody>
          <a:bodyPr>
            <a:normAutofit/>
          </a:bodyPr>
          <a:lstStyle/>
          <a:p>
            <a:pPr marL="0" indent="0">
              <a:buNone/>
            </a:pPr>
            <a:r>
              <a:rPr lang="nl-NL" sz="2800" b="1" dirty="0" smtClean="0">
                <a:latin typeface="Times New Roman" panose="02020603050405020304" pitchFamily="18" charset="0"/>
                <a:cs typeface="Times New Roman" panose="02020603050405020304" pitchFamily="18" charset="0"/>
              </a:rPr>
              <a:t>Brood in het midden of bovenop niet gebakken</a:t>
            </a:r>
          </a:p>
          <a:p>
            <a:r>
              <a:rPr lang="nl-NL" sz="2400" dirty="0" smtClean="0">
                <a:latin typeface="Times New Roman" panose="02020603050405020304" pitchFamily="18" charset="0"/>
                <a:cs typeface="Times New Roman" panose="02020603050405020304" pitchFamily="18" charset="0"/>
              </a:rPr>
              <a:t>Te grote hoev</a:t>
            </a:r>
            <a:r>
              <a:rPr lang="nl-NL" sz="2400" dirty="0">
                <a:latin typeface="Times New Roman" panose="02020603050405020304" pitchFamily="18" charset="0"/>
                <a:cs typeface="Times New Roman" panose="02020603050405020304" pitchFamily="18" charset="0"/>
              </a:rPr>
              <a:t>e</a:t>
            </a:r>
            <a:r>
              <a:rPr lang="nl-NL" sz="2400" dirty="0" smtClean="0">
                <a:latin typeface="Times New Roman" panose="02020603050405020304" pitchFamily="18" charset="0"/>
                <a:cs typeface="Times New Roman" panose="02020603050405020304" pitchFamily="18" charset="0"/>
              </a:rPr>
              <a:t>elheden; de machine kan het deeg niet aan</a:t>
            </a:r>
          </a:p>
          <a:p>
            <a:r>
              <a:rPr lang="nl-NL" sz="2400" dirty="0" smtClean="0">
                <a:latin typeface="Times New Roman" panose="02020603050405020304" pitchFamily="18" charset="0"/>
                <a:cs typeface="Times New Roman" panose="02020603050405020304" pitchFamily="18" charset="0"/>
              </a:rPr>
              <a:t>Het deeg is te machtig; bevat te veel ingrediënten </a:t>
            </a:r>
            <a:r>
              <a:rPr lang="nl-NL" sz="2400" dirty="0" smtClean="0">
                <a:latin typeface="Times New Roman" panose="02020603050405020304" pitchFamily="18" charset="0"/>
                <a:cs typeface="Times New Roman" panose="02020603050405020304" pitchFamily="18" charset="0"/>
              </a:rPr>
              <a:t>(boter</a:t>
            </a:r>
            <a:r>
              <a:rPr lang="nl-NL" sz="2400" dirty="0" smtClean="0">
                <a:latin typeface="Times New Roman" panose="02020603050405020304" pitchFamily="18" charset="0"/>
                <a:cs typeface="Times New Roman" panose="02020603050405020304" pitchFamily="18" charset="0"/>
              </a:rPr>
              <a:t>, noten, </a:t>
            </a:r>
            <a:r>
              <a:rPr lang="nl-NL" sz="2400" dirty="0" smtClean="0">
                <a:latin typeface="Times New Roman" panose="02020603050405020304" pitchFamily="18" charset="0"/>
                <a:cs typeface="Times New Roman" panose="02020603050405020304" pitchFamily="18" charset="0"/>
              </a:rPr>
              <a:t>eieren, hele graankorrels)</a:t>
            </a:r>
            <a:endParaRPr lang="nl-NL" sz="2400" dirty="0" smtClean="0">
              <a:latin typeface="Times New Roman" panose="02020603050405020304" pitchFamily="18" charset="0"/>
              <a:cs typeface="Times New Roman" panose="02020603050405020304" pitchFamily="18" charset="0"/>
            </a:endParaRPr>
          </a:p>
          <a:p>
            <a:r>
              <a:rPr lang="nl-NL" sz="2400" dirty="0" smtClean="0">
                <a:latin typeface="Times New Roman" panose="02020603050405020304" pitchFamily="18" charset="0"/>
                <a:cs typeface="Times New Roman" panose="02020603050405020304" pitchFamily="18" charset="0"/>
              </a:rPr>
              <a:t>Het deksel van de machine is niet </a:t>
            </a:r>
            <a:r>
              <a:rPr lang="nl-NL" sz="2400" dirty="0" smtClean="0">
                <a:latin typeface="Times New Roman" panose="02020603050405020304" pitchFamily="18" charset="0"/>
                <a:cs typeface="Times New Roman" panose="02020603050405020304" pitchFamily="18" charset="0"/>
              </a:rPr>
              <a:t>gesloten, </a:t>
            </a:r>
            <a:r>
              <a:rPr lang="nl-NL" sz="2400" dirty="0" smtClean="0">
                <a:latin typeface="Times New Roman" panose="02020603050405020304" pitchFamily="18" charset="0"/>
                <a:cs typeface="Times New Roman" panose="02020603050405020304" pitchFamily="18" charset="0"/>
              </a:rPr>
              <a:t>of de machine staat op een te koude plek</a:t>
            </a:r>
          </a:p>
          <a:p>
            <a:r>
              <a:rPr lang="nl-NL" sz="2400" dirty="0" smtClean="0">
                <a:latin typeface="Times New Roman" panose="02020603050405020304" pitchFamily="18" charset="0"/>
                <a:cs typeface="Times New Roman" panose="02020603050405020304" pitchFamily="18" charset="0"/>
              </a:rPr>
              <a:t>Het meel is te zwaar bij gebruik van rogge-, zemel-, en volkorenmeel. Vervang de volgende keer een deel door bloem</a:t>
            </a:r>
          </a:p>
          <a:p>
            <a:endParaRPr lang="nl-NL" sz="2400" dirty="0"/>
          </a:p>
        </p:txBody>
      </p:sp>
      <p:sp>
        <p:nvSpPr>
          <p:cNvPr id="4" name="Tijdelijke aanduiding voor dianummer 3"/>
          <p:cNvSpPr>
            <a:spLocks noGrp="1"/>
          </p:cNvSpPr>
          <p:nvPr>
            <p:ph type="sldNum" sz="quarter" idx="12"/>
          </p:nvPr>
        </p:nvSpPr>
        <p:spPr/>
        <p:txBody>
          <a:bodyPr/>
          <a:lstStyle/>
          <a:p>
            <a:fld id="{2417DDE6-8BAB-45BA-8E40-63FF49852677}" type="slidenum">
              <a:rPr lang="nl-NL" smtClean="0"/>
              <a:t>32</a:t>
            </a:fld>
            <a:endParaRPr lang="nl-NL"/>
          </a:p>
        </p:txBody>
      </p:sp>
      <p:sp>
        <p:nvSpPr>
          <p:cNvPr id="5" name="Tijdelijke aanduiding voor voettekst 4"/>
          <p:cNvSpPr>
            <a:spLocks noGrp="1"/>
          </p:cNvSpPr>
          <p:nvPr>
            <p:ph type="ftr" sz="quarter" idx="11"/>
          </p:nvPr>
        </p:nvSpPr>
        <p:spPr/>
        <p:txBody>
          <a:bodyPr/>
          <a:lstStyle/>
          <a:p>
            <a:r>
              <a:rPr lang="nl-NL" smtClean="0"/>
              <a:t>Molen De Windhond, Soest, 2014            (Henk Rutgers, Jan Vermeulen)</a:t>
            </a:r>
            <a:endParaRPr lang="nl-NL"/>
          </a:p>
        </p:txBody>
      </p:sp>
    </p:spTree>
    <p:extLst>
      <p:ext uri="{BB962C8B-B14F-4D97-AF65-F5344CB8AC3E}">
        <p14:creationId xmlns:p14="http://schemas.microsoft.com/office/powerpoint/2010/main" val="24956947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714202"/>
          </a:xfrm>
        </p:spPr>
        <p:txBody>
          <a:bodyPr>
            <a:normAutofit fontScale="90000"/>
          </a:bodyPr>
          <a:lstStyle/>
          <a:p>
            <a:r>
              <a:rPr lang="en-US" dirty="0">
                <a:latin typeface="Times New Roman" panose="02020603050405020304" pitchFamily="18" charset="0"/>
                <a:cs typeface="Times New Roman" panose="02020603050405020304" pitchFamily="18" charset="0"/>
              </a:rPr>
              <a:t>Van </a:t>
            </a:r>
            <a:r>
              <a:rPr lang="en-US" dirty="0" err="1" smtClean="0">
                <a:latin typeface="Times New Roman" panose="02020603050405020304" pitchFamily="18" charset="0"/>
                <a:cs typeface="Times New Roman" panose="02020603050405020304" pitchFamily="18" charset="0"/>
              </a:rPr>
              <a:t>Graan</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tot </a:t>
            </a:r>
            <a:r>
              <a:rPr lang="en-US" dirty="0" smtClean="0">
                <a:latin typeface="Times New Roman" panose="02020603050405020304" pitchFamily="18" charset="0"/>
                <a:cs typeface="Times New Roman" panose="02020603050405020304" pitchFamily="18" charset="0"/>
              </a:rPr>
              <a:t>Brood</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sz="3100" dirty="0" err="1">
                <a:latin typeface="Times New Roman" panose="02020603050405020304" pitchFamily="18" charset="0"/>
                <a:cs typeface="Times New Roman" panose="02020603050405020304" pitchFamily="18" charset="0"/>
              </a:rPr>
              <a:t>Bakproblemen</a:t>
            </a:r>
            <a:r>
              <a:rPr lang="en-US" sz="3100" dirty="0">
                <a:latin typeface="Times New Roman" panose="02020603050405020304" pitchFamily="18" charset="0"/>
                <a:cs typeface="Times New Roman" panose="02020603050405020304" pitchFamily="18" charset="0"/>
              </a:rPr>
              <a:t> met </a:t>
            </a:r>
            <a:r>
              <a:rPr lang="en-US" sz="3100" dirty="0" err="1">
                <a:latin typeface="Times New Roman" panose="02020603050405020304" pitchFamily="18" charset="0"/>
                <a:cs typeface="Times New Roman" panose="02020603050405020304" pitchFamily="18" charset="0"/>
              </a:rPr>
              <a:t>een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broodmachine</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en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hun</a:t>
            </a:r>
            <a:r>
              <a:rPr lang="en-US" sz="3100" dirty="0">
                <a:latin typeface="Times New Roman" panose="02020603050405020304" pitchFamily="18" charset="0"/>
                <a:cs typeface="Times New Roman" panose="02020603050405020304" pitchFamily="18" charset="0"/>
              </a:rPr>
              <a:t> </a:t>
            </a:r>
            <a:r>
              <a:rPr lang="en-US" sz="3100" dirty="0" err="1" smtClean="0">
                <a:latin typeface="Times New Roman" panose="02020603050405020304" pitchFamily="18" charset="0"/>
                <a:cs typeface="Times New Roman" panose="02020603050405020304" pitchFamily="18" charset="0"/>
              </a:rPr>
              <a:t>oplossing</a:t>
            </a:r>
            <a:r>
              <a:rPr lang="en-US" sz="3100" dirty="0" smtClean="0">
                <a:latin typeface="Times New Roman" panose="02020603050405020304" pitchFamily="18" charset="0"/>
                <a:cs typeface="Times New Roman" panose="02020603050405020304" pitchFamily="18" charset="0"/>
              </a:rPr>
              <a:t/>
            </a:r>
            <a:br>
              <a:rPr lang="en-US" sz="3100" dirty="0" smtClean="0">
                <a:latin typeface="Times New Roman" panose="02020603050405020304" pitchFamily="18" charset="0"/>
                <a:cs typeface="Times New Roman" panose="02020603050405020304" pitchFamily="18" charset="0"/>
              </a:rPr>
            </a:br>
            <a:r>
              <a:rPr lang="en-US" sz="3100" dirty="0" smtClean="0">
                <a:latin typeface="Times New Roman" panose="02020603050405020304" pitchFamily="18" charset="0"/>
                <a:cs typeface="Times New Roman" panose="02020603050405020304" pitchFamily="18" charset="0"/>
              </a:rPr>
              <a:t>(5)</a:t>
            </a:r>
            <a:endParaRPr lang="nl-NL" sz="3100" dirty="0"/>
          </a:p>
        </p:txBody>
      </p:sp>
      <p:sp>
        <p:nvSpPr>
          <p:cNvPr id="3" name="Tijdelijke aanduiding voor inhoud 2"/>
          <p:cNvSpPr>
            <a:spLocks noGrp="1"/>
          </p:cNvSpPr>
          <p:nvPr>
            <p:ph idx="1"/>
          </p:nvPr>
        </p:nvSpPr>
        <p:spPr>
          <a:xfrm>
            <a:off x="457200" y="2276872"/>
            <a:ext cx="8229600" cy="3849291"/>
          </a:xfrm>
        </p:spPr>
        <p:txBody>
          <a:bodyPr>
            <a:normAutofit lnSpcReduction="10000"/>
          </a:bodyPr>
          <a:lstStyle/>
          <a:p>
            <a:pPr marL="0" indent="0">
              <a:buNone/>
            </a:pPr>
            <a:r>
              <a:rPr lang="nl-NL" sz="2000" b="1" dirty="0" smtClean="0">
                <a:latin typeface="Times New Roman" panose="02020603050405020304" pitchFamily="18" charset="0"/>
                <a:cs typeface="Times New Roman" panose="02020603050405020304" pitchFamily="18" charset="0"/>
              </a:rPr>
              <a:t>Korst te taai en hard</a:t>
            </a:r>
          </a:p>
          <a:p>
            <a:r>
              <a:rPr lang="nl-NL" sz="2400" dirty="0" smtClean="0">
                <a:latin typeface="Times New Roman" panose="02020603050405020304" pitchFamily="18" charset="0"/>
                <a:cs typeface="Times New Roman" panose="02020603050405020304" pitchFamily="18" charset="0"/>
              </a:rPr>
              <a:t>Voeg meer boter, olie of melk </a:t>
            </a:r>
            <a:r>
              <a:rPr lang="nl-NL" sz="2400" dirty="0">
                <a:latin typeface="Times New Roman" panose="02020603050405020304" pitchFamily="18" charset="0"/>
                <a:cs typeface="Times New Roman" panose="02020603050405020304" pitchFamily="18" charset="0"/>
              </a:rPr>
              <a:t>(</a:t>
            </a:r>
            <a:r>
              <a:rPr lang="nl-NL" sz="2400" dirty="0" smtClean="0">
                <a:latin typeface="Times New Roman" panose="02020603050405020304" pitchFamily="18" charset="0"/>
                <a:cs typeface="Times New Roman" panose="02020603050405020304" pitchFamily="18" charset="0"/>
              </a:rPr>
              <a:t>volle of halfvolle</a:t>
            </a:r>
            <a:r>
              <a:rPr lang="nl-NL" sz="2400" dirty="0" smtClean="0">
                <a:latin typeface="Times New Roman" panose="02020603050405020304" pitchFamily="18" charset="0"/>
                <a:cs typeface="Times New Roman" panose="02020603050405020304" pitchFamily="18" charset="0"/>
              </a:rPr>
              <a:t>) toe</a:t>
            </a:r>
          </a:p>
          <a:p>
            <a:pPr marL="0" indent="0">
              <a:buNone/>
            </a:pPr>
            <a:r>
              <a:rPr lang="nl-NL" sz="2000" b="1" dirty="0" smtClean="0">
                <a:latin typeface="Times New Roman" panose="02020603050405020304" pitchFamily="18" charset="0"/>
                <a:cs typeface="Times New Roman" panose="02020603050405020304" pitchFamily="18" charset="0"/>
              </a:rPr>
              <a:t>Korst te zacht of te krokant</a:t>
            </a:r>
          </a:p>
          <a:p>
            <a:r>
              <a:rPr lang="nl-NL" sz="2400" dirty="0" smtClean="0">
                <a:latin typeface="Times New Roman" panose="02020603050405020304" pitchFamily="18" charset="0"/>
                <a:cs typeface="Times New Roman" panose="02020603050405020304" pitchFamily="18" charset="0"/>
              </a:rPr>
              <a:t>Voor een zachtere korst meer melk of vet </a:t>
            </a:r>
            <a:r>
              <a:rPr lang="nl-NL" sz="2400" dirty="0" err="1" smtClean="0">
                <a:latin typeface="Times New Roman" panose="02020603050405020304" pitchFamily="18" charset="0"/>
                <a:cs typeface="Times New Roman" panose="02020603050405020304" pitchFamily="18" charset="0"/>
              </a:rPr>
              <a:t>i.p.v</a:t>
            </a:r>
            <a:r>
              <a:rPr lang="nl-NL" sz="2400" dirty="0" smtClean="0">
                <a:latin typeface="Times New Roman" panose="02020603050405020304" pitchFamily="18" charset="0"/>
                <a:cs typeface="Times New Roman" panose="02020603050405020304" pitchFamily="18" charset="0"/>
              </a:rPr>
              <a:t> water gebruiken. Voor een krokante korst doe het tegenovergestelde</a:t>
            </a:r>
          </a:p>
          <a:p>
            <a:r>
              <a:rPr lang="nl-NL" sz="2400" dirty="0" smtClean="0">
                <a:latin typeface="Times New Roman" panose="02020603050405020304" pitchFamily="18" charset="0"/>
                <a:cs typeface="Times New Roman" panose="02020603050405020304" pitchFamily="18" charset="0"/>
              </a:rPr>
              <a:t>Houd de korst krokanter door het brood na het bakken direct op een rooster te leggen</a:t>
            </a:r>
          </a:p>
          <a:p>
            <a:pPr marL="0" indent="0">
              <a:buNone/>
            </a:pPr>
            <a:r>
              <a:rPr lang="nl-NL" sz="2000" b="1" dirty="0" smtClean="0">
                <a:latin typeface="Times New Roman" panose="02020603050405020304" pitchFamily="18" charset="0"/>
                <a:cs typeface="Times New Roman" panose="02020603050405020304" pitchFamily="18" charset="0"/>
              </a:rPr>
              <a:t>Luchtbellen onder de korst</a:t>
            </a:r>
          </a:p>
          <a:p>
            <a:r>
              <a:rPr lang="nl-NL" sz="2400" dirty="0" smtClean="0">
                <a:latin typeface="Times New Roman" panose="02020603050405020304" pitchFamily="18" charset="0"/>
                <a:cs typeface="Times New Roman" panose="02020603050405020304" pitchFamily="18" charset="0"/>
              </a:rPr>
              <a:t>Het deeg is niet goed doorgeslagen/gekneed tussen het rijzen door. Komt dit vaker </a:t>
            </a:r>
            <a:r>
              <a:rPr lang="nl-NL" sz="2400" dirty="0" smtClean="0">
                <a:latin typeface="Times New Roman" panose="02020603050405020304" pitchFamily="18" charset="0"/>
                <a:cs typeface="Times New Roman" panose="02020603050405020304" pitchFamily="18" charset="0"/>
              </a:rPr>
              <a:t>voor, </a:t>
            </a:r>
            <a:r>
              <a:rPr lang="nl-NL" sz="2400" dirty="0" smtClean="0">
                <a:latin typeface="Times New Roman" panose="02020603050405020304" pitchFamily="18" charset="0"/>
                <a:cs typeface="Times New Roman" panose="02020603050405020304" pitchFamily="18" charset="0"/>
              </a:rPr>
              <a:t>voeg </a:t>
            </a:r>
            <a:r>
              <a:rPr lang="nl-NL" sz="2400" dirty="0" smtClean="0">
                <a:latin typeface="Times New Roman" panose="02020603050405020304" pitchFamily="18" charset="0"/>
                <a:cs typeface="Times New Roman" panose="02020603050405020304" pitchFamily="18" charset="0"/>
              </a:rPr>
              <a:t>dan een </a:t>
            </a:r>
            <a:r>
              <a:rPr lang="nl-NL" sz="2400" dirty="0" smtClean="0">
                <a:latin typeface="Times New Roman" panose="02020603050405020304" pitchFamily="18" charset="0"/>
                <a:cs typeface="Times New Roman" panose="02020603050405020304" pitchFamily="18" charset="0"/>
              </a:rPr>
              <a:t>extra lepel water toe.</a:t>
            </a:r>
            <a:endParaRPr lang="nl-NL" sz="2400" dirty="0">
              <a:latin typeface="Times New Roman" panose="02020603050405020304" pitchFamily="18" charset="0"/>
              <a:cs typeface="Times New Roman" panose="02020603050405020304" pitchFamily="18" charset="0"/>
            </a:endParaRPr>
          </a:p>
        </p:txBody>
      </p:sp>
      <p:sp>
        <p:nvSpPr>
          <p:cNvPr id="4" name="Tijdelijke aanduiding voor dianummer 3"/>
          <p:cNvSpPr>
            <a:spLocks noGrp="1"/>
          </p:cNvSpPr>
          <p:nvPr>
            <p:ph type="sldNum" sz="quarter" idx="12"/>
          </p:nvPr>
        </p:nvSpPr>
        <p:spPr/>
        <p:txBody>
          <a:bodyPr/>
          <a:lstStyle/>
          <a:p>
            <a:fld id="{2417DDE6-8BAB-45BA-8E40-63FF49852677}" type="slidenum">
              <a:rPr lang="nl-NL" smtClean="0"/>
              <a:t>33</a:t>
            </a:fld>
            <a:endParaRPr lang="nl-NL"/>
          </a:p>
        </p:txBody>
      </p:sp>
      <p:sp>
        <p:nvSpPr>
          <p:cNvPr id="5" name="Tijdelijke aanduiding voor voettekst 4"/>
          <p:cNvSpPr>
            <a:spLocks noGrp="1"/>
          </p:cNvSpPr>
          <p:nvPr>
            <p:ph type="ftr" sz="quarter" idx="11"/>
          </p:nvPr>
        </p:nvSpPr>
        <p:spPr/>
        <p:txBody>
          <a:bodyPr/>
          <a:lstStyle/>
          <a:p>
            <a:r>
              <a:rPr lang="nl-NL" smtClean="0"/>
              <a:t>Molen De Windhond, Soest, 2014            (Henk Rutgers, Jan Vermeulen)</a:t>
            </a:r>
            <a:endParaRPr lang="nl-NL"/>
          </a:p>
        </p:txBody>
      </p:sp>
    </p:spTree>
    <p:extLst>
      <p:ext uri="{BB962C8B-B14F-4D97-AF65-F5344CB8AC3E}">
        <p14:creationId xmlns:p14="http://schemas.microsoft.com/office/powerpoint/2010/main" val="16079395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714202"/>
          </a:xfrm>
        </p:spPr>
        <p:txBody>
          <a:bodyPr>
            <a:normAutofit fontScale="90000"/>
          </a:bodyPr>
          <a:lstStyle/>
          <a:p>
            <a:r>
              <a:rPr lang="en-US" dirty="0">
                <a:latin typeface="Times New Roman" panose="02020603050405020304" pitchFamily="18" charset="0"/>
                <a:cs typeface="Times New Roman" panose="02020603050405020304" pitchFamily="18" charset="0"/>
              </a:rPr>
              <a:t>Van </a:t>
            </a:r>
            <a:r>
              <a:rPr lang="en-US" dirty="0" err="1" smtClean="0">
                <a:latin typeface="Times New Roman" panose="02020603050405020304" pitchFamily="18" charset="0"/>
                <a:cs typeface="Times New Roman" panose="02020603050405020304" pitchFamily="18" charset="0"/>
              </a:rPr>
              <a:t>Graan</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tot </a:t>
            </a:r>
            <a:r>
              <a:rPr lang="en-US" dirty="0" smtClean="0">
                <a:latin typeface="Times New Roman" panose="02020603050405020304" pitchFamily="18" charset="0"/>
                <a:cs typeface="Times New Roman" panose="02020603050405020304" pitchFamily="18" charset="0"/>
              </a:rPr>
              <a:t>Brood</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sz="3100" dirty="0" err="1">
                <a:latin typeface="Times New Roman" panose="02020603050405020304" pitchFamily="18" charset="0"/>
                <a:cs typeface="Times New Roman" panose="02020603050405020304" pitchFamily="18" charset="0"/>
              </a:rPr>
              <a:t>Bakproblemen</a:t>
            </a:r>
            <a:r>
              <a:rPr lang="en-US" sz="3100" dirty="0">
                <a:latin typeface="Times New Roman" panose="02020603050405020304" pitchFamily="18" charset="0"/>
                <a:cs typeface="Times New Roman" panose="02020603050405020304" pitchFamily="18" charset="0"/>
              </a:rPr>
              <a:t> met </a:t>
            </a:r>
            <a:r>
              <a:rPr lang="en-US" sz="3100" dirty="0" err="1">
                <a:latin typeface="Times New Roman" panose="02020603050405020304" pitchFamily="18" charset="0"/>
                <a:cs typeface="Times New Roman" panose="02020603050405020304" pitchFamily="18" charset="0"/>
              </a:rPr>
              <a:t>een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broodmachine</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en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hun</a:t>
            </a:r>
            <a:r>
              <a:rPr lang="en-US" sz="3100" dirty="0">
                <a:latin typeface="Times New Roman" panose="02020603050405020304" pitchFamily="18" charset="0"/>
                <a:cs typeface="Times New Roman" panose="02020603050405020304" pitchFamily="18" charset="0"/>
              </a:rPr>
              <a:t> </a:t>
            </a:r>
            <a:r>
              <a:rPr lang="en-US" sz="3100" dirty="0" err="1" smtClean="0">
                <a:latin typeface="Times New Roman" panose="02020603050405020304" pitchFamily="18" charset="0"/>
                <a:cs typeface="Times New Roman" panose="02020603050405020304" pitchFamily="18" charset="0"/>
              </a:rPr>
              <a:t>oplossing</a:t>
            </a:r>
            <a:r>
              <a:rPr lang="en-US" sz="3100" dirty="0" smtClean="0">
                <a:latin typeface="Times New Roman" panose="02020603050405020304" pitchFamily="18" charset="0"/>
                <a:cs typeface="Times New Roman" panose="02020603050405020304" pitchFamily="18" charset="0"/>
              </a:rPr>
              <a:t/>
            </a:r>
            <a:br>
              <a:rPr lang="en-US" sz="3100" dirty="0" smtClean="0">
                <a:latin typeface="Times New Roman" panose="02020603050405020304" pitchFamily="18" charset="0"/>
                <a:cs typeface="Times New Roman" panose="02020603050405020304" pitchFamily="18" charset="0"/>
              </a:rPr>
            </a:br>
            <a:r>
              <a:rPr lang="en-US" sz="3100" dirty="0" smtClean="0">
                <a:latin typeface="Times New Roman" panose="02020603050405020304" pitchFamily="18" charset="0"/>
                <a:cs typeface="Times New Roman" panose="02020603050405020304" pitchFamily="18" charset="0"/>
              </a:rPr>
              <a:t>(6)</a:t>
            </a:r>
            <a:endParaRPr lang="nl-NL" sz="3100" dirty="0"/>
          </a:p>
        </p:txBody>
      </p:sp>
      <p:sp>
        <p:nvSpPr>
          <p:cNvPr id="3" name="Tijdelijke aanduiding voor inhoud 2"/>
          <p:cNvSpPr>
            <a:spLocks noGrp="1"/>
          </p:cNvSpPr>
          <p:nvPr>
            <p:ph idx="1"/>
          </p:nvPr>
        </p:nvSpPr>
        <p:spPr>
          <a:xfrm>
            <a:off x="457200" y="2204864"/>
            <a:ext cx="8229600" cy="3921299"/>
          </a:xfrm>
        </p:spPr>
        <p:txBody>
          <a:bodyPr>
            <a:normAutofit lnSpcReduction="10000"/>
          </a:bodyPr>
          <a:lstStyle/>
          <a:p>
            <a:pPr marL="0" indent="0">
              <a:buNone/>
            </a:pPr>
            <a:r>
              <a:rPr lang="nl-NL" sz="2400" b="1" dirty="0" smtClean="0">
                <a:latin typeface="Times New Roman" panose="02020603050405020304" pitchFamily="18" charset="0"/>
                <a:cs typeface="Times New Roman" panose="02020603050405020304" pitchFamily="18" charset="0"/>
              </a:rPr>
              <a:t>Veel gaten in het brood</a:t>
            </a:r>
          </a:p>
          <a:p>
            <a:r>
              <a:rPr lang="nl-NL" sz="2400" dirty="0" smtClean="0">
                <a:latin typeface="Times New Roman" panose="02020603050405020304" pitchFamily="18" charset="0"/>
                <a:cs typeface="Times New Roman" panose="02020603050405020304" pitchFamily="18" charset="0"/>
              </a:rPr>
              <a:t>Deeg was te nat: gebruik minder vocht</a:t>
            </a:r>
          </a:p>
          <a:p>
            <a:r>
              <a:rPr lang="nl-NL" sz="2400" dirty="0" smtClean="0">
                <a:latin typeface="Times New Roman" panose="02020603050405020304" pitchFamily="18" charset="0"/>
                <a:cs typeface="Times New Roman" panose="02020603050405020304" pitchFamily="18" charset="0"/>
              </a:rPr>
              <a:t>Er is geen zout toegevoegd</a:t>
            </a:r>
          </a:p>
          <a:p>
            <a:r>
              <a:rPr lang="nl-NL" sz="2400" dirty="0" smtClean="0">
                <a:latin typeface="Times New Roman" panose="02020603050405020304" pitchFamily="18" charset="0"/>
                <a:cs typeface="Times New Roman" panose="02020603050405020304" pitchFamily="18" charset="0"/>
              </a:rPr>
              <a:t>Deeg is  te snel gerezen door warm weer en/of hoge luchtvochtigheid.</a:t>
            </a:r>
          </a:p>
          <a:p>
            <a:pPr marL="0" indent="0">
              <a:buNone/>
            </a:pPr>
            <a:r>
              <a:rPr lang="nl-NL" sz="2400" b="1" dirty="0" smtClean="0">
                <a:latin typeface="Times New Roman" panose="02020603050405020304" pitchFamily="18" charset="0"/>
                <a:cs typeface="Times New Roman" panose="02020603050405020304" pitchFamily="18" charset="0"/>
              </a:rPr>
              <a:t>Het brood is droog</a:t>
            </a:r>
          </a:p>
          <a:p>
            <a:r>
              <a:rPr lang="nl-NL" sz="2400" dirty="0" smtClean="0">
                <a:latin typeface="Times New Roman" panose="02020603050405020304" pitchFamily="18" charset="0"/>
                <a:cs typeface="Times New Roman" panose="02020603050405020304" pitchFamily="18" charset="0"/>
              </a:rPr>
              <a:t>Uitgedroogd door te lang onafgedekt te staan tijdens afkoelen. </a:t>
            </a:r>
          </a:p>
          <a:p>
            <a:r>
              <a:rPr lang="nl-NL" sz="2400" dirty="0" smtClean="0">
                <a:latin typeface="Times New Roman" panose="02020603050405020304" pitchFamily="18" charset="0"/>
                <a:cs typeface="Times New Roman" panose="02020603050405020304" pitchFamily="18" charset="0"/>
              </a:rPr>
              <a:t>Gebruik iets meer vet (boter), melk of olie</a:t>
            </a:r>
          </a:p>
          <a:p>
            <a:r>
              <a:rPr lang="nl-NL" sz="2400" dirty="0" smtClean="0">
                <a:latin typeface="Times New Roman" panose="02020603050405020304" pitchFamily="18" charset="0"/>
                <a:cs typeface="Times New Roman" panose="02020603050405020304" pitchFamily="18" charset="0"/>
              </a:rPr>
              <a:t>Het brood is bewaard (onverpakt) in de koelkast. Bewaar brood na afkoeling in plastic zak in een broodtrommel.</a:t>
            </a:r>
          </a:p>
          <a:p>
            <a:endParaRPr lang="nl-NL" sz="2400" dirty="0">
              <a:latin typeface="Times New Roman" panose="02020603050405020304" pitchFamily="18" charset="0"/>
              <a:cs typeface="Times New Roman" panose="02020603050405020304" pitchFamily="18" charset="0"/>
            </a:endParaRPr>
          </a:p>
        </p:txBody>
      </p:sp>
      <p:sp>
        <p:nvSpPr>
          <p:cNvPr id="4" name="Tijdelijke aanduiding voor dianummer 3"/>
          <p:cNvSpPr>
            <a:spLocks noGrp="1"/>
          </p:cNvSpPr>
          <p:nvPr>
            <p:ph type="sldNum" sz="quarter" idx="12"/>
          </p:nvPr>
        </p:nvSpPr>
        <p:spPr/>
        <p:txBody>
          <a:bodyPr/>
          <a:lstStyle/>
          <a:p>
            <a:fld id="{2417DDE6-8BAB-45BA-8E40-63FF49852677}" type="slidenum">
              <a:rPr lang="nl-NL" smtClean="0"/>
              <a:t>34</a:t>
            </a:fld>
            <a:endParaRPr lang="nl-NL"/>
          </a:p>
        </p:txBody>
      </p:sp>
      <p:sp>
        <p:nvSpPr>
          <p:cNvPr id="5" name="Tijdelijke aanduiding voor voettekst 4"/>
          <p:cNvSpPr>
            <a:spLocks noGrp="1"/>
          </p:cNvSpPr>
          <p:nvPr>
            <p:ph type="ftr" sz="quarter" idx="11"/>
          </p:nvPr>
        </p:nvSpPr>
        <p:spPr/>
        <p:txBody>
          <a:bodyPr/>
          <a:lstStyle/>
          <a:p>
            <a:r>
              <a:rPr lang="nl-NL" smtClean="0"/>
              <a:t>Molen De Windhond, Soest, 2014            (Henk Rutgers, Jan Vermeulen)</a:t>
            </a:r>
            <a:endParaRPr lang="nl-NL"/>
          </a:p>
        </p:txBody>
      </p:sp>
    </p:spTree>
    <p:extLst>
      <p:ext uri="{BB962C8B-B14F-4D97-AF65-F5344CB8AC3E}">
        <p14:creationId xmlns:p14="http://schemas.microsoft.com/office/powerpoint/2010/main" val="6600971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642194"/>
          </a:xfrm>
        </p:spPr>
        <p:txBody>
          <a:bodyPr>
            <a:normAutofit fontScale="90000"/>
          </a:bodyPr>
          <a:lstStyle/>
          <a:p>
            <a:r>
              <a:rPr lang="en-US" dirty="0">
                <a:latin typeface="Times New Roman" panose="02020603050405020304" pitchFamily="18" charset="0"/>
                <a:cs typeface="Times New Roman" panose="02020603050405020304" pitchFamily="18" charset="0"/>
              </a:rPr>
              <a:t>Van </a:t>
            </a:r>
            <a:r>
              <a:rPr lang="en-US" dirty="0" err="1" smtClean="0">
                <a:latin typeface="Times New Roman" panose="02020603050405020304" pitchFamily="18" charset="0"/>
                <a:cs typeface="Times New Roman" panose="02020603050405020304" pitchFamily="18" charset="0"/>
              </a:rPr>
              <a:t>Graan</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tot </a:t>
            </a:r>
            <a:r>
              <a:rPr lang="en-US" dirty="0" smtClean="0">
                <a:latin typeface="Times New Roman" panose="02020603050405020304" pitchFamily="18" charset="0"/>
                <a:cs typeface="Times New Roman" panose="02020603050405020304" pitchFamily="18" charset="0"/>
              </a:rPr>
              <a:t>Brood</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sz="3100" dirty="0" err="1">
                <a:latin typeface="Times New Roman" panose="02020603050405020304" pitchFamily="18" charset="0"/>
                <a:cs typeface="Times New Roman" panose="02020603050405020304" pitchFamily="18" charset="0"/>
              </a:rPr>
              <a:t>Bakproblemen</a:t>
            </a:r>
            <a:r>
              <a:rPr lang="en-US" sz="3100" dirty="0">
                <a:latin typeface="Times New Roman" panose="02020603050405020304" pitchFamily="18" charset="0"/>
                <a:cs typeface="Times New Roman" panose="02020603050405020304" pitchFamily="18" charset="0"/>
              </a:rPr>
              <a:t> met </a:t>
            </a:r>
            <a:r>
              <a:rPr lang="en-US" sz="3100" dirty="0" err="1">
                <a:latin typeface="Times New Roman" panose="02020603050405020304" pitchFamily="18" charset="0"/>
                <a:cs typeface="Times New Roman" panose="02020603050405020304" pitchFamily="18" charset="0"/>
              </a:rPr>
              <a:t>een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broodmachine</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en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hun</a:t>
            </a:r>
            <a:r>
              <a:rPr lang="en-US" sz="3100" dirty="0">
                <a:latin typeface="Times New Roman" panose="02020603050405020304" pitchFamily="18" charset="0"/>
                <a:cs typeface="Times New Roman" panose="02020603050405020304" pitchFamily="18" charset="0"/>
              </a:rPr>
              <a:t> </a:t>
            </a:r>
            <a:r>
              <a:rPr lang="en-US" sz="3100" dirty="0" err="1" smtClean="0">
                <a:latin typeface="Times New Roman" panose="02020603050405020304" pitchFamily="18" charset="0"/>
                <a:cs typeface="Times New Roman" panose="02020603050405020304" pitchFamily="18" charset="0"/>
              </a:rPr>
              <a:t>oplossing</a:t>
            </a:r>
            <a:r>
              <a:rPr lang="en-US" sz="3100" dirty="0" smtClean="0">
                <a:latin typeface="Times New Roman" panose="02020603050405020304" pitchFamily="18" charset="0"/>
                <a:cs typeface="Times New Roman" panose="02020603050405020304" pitchFamily="18" charset="0"/>
              </a:rPr>
              <a:t/>
            </a:r>
            <a:br>
              <a:rPr lang="en-US" sz="3100" dirty="0" smtClean="0">
                <a:latin typeface="Times New Roman" panose="02020603050405020304" pitchFamily="18" charset="0"/>
                <a:cs typeface="Times New Roman" panose="02020603050405020304" pitchFamily="18" charset="0"/>
              </a:rPr>
            </a:br>
            <a:r>
              <a:rPr lang="en-US" sz="3100" dirty="0" smtClean="0">
                <a:latin typeface="Times New Roman" panose="02020603050405020304" pitchFamily="18" charset="0"/>
                <a:cs typeface="Times New Roman" panose="02020603050405020304" pitchFamily="18" charset="0"/>
              </a:rPr>
              <a:t>(7)</a:t>
            </a:r>
            <a:endParaRPr lang="nl-NL" sz="3100" dirty="0"/>
          </a:p>
        </p:txBody>
      </p:sp>
      <p:sp>
        <p:nvSpPr>
          <p:cNvPr id="3" name="Tijdelijke aanduiding voor inhoud 2"/>
          <p:cNvSpPr>
            <a:spLocks noGrp="1"/>
          </p:cNvSpPr>
          <p:nvPr>
            <p:ph idx="1"/>
          </p:nvPr>
        </p:nvSpPr>
        <p:spPr>
          <a:xfrm>
            <a:off x="457200" y="2132856"/>
            <a:ext cx="8229600" cy="4017119"/>
          </a:xfrm>
        </p:spPr>
        <p:txBody>
          <a:bodyPr>
            <a:normAutofit lnSpcReduction="10000"/>
          </a:bodyPr>
          <a:lstStyle/>
          <a:p>
            <a:pPr marL="0" indent="0">
              <a:buNone/>
            </a:pPr>
            <a:r>
              <a:rPr lang="nl-NL" sz="2400" b="1" dirty="0" smtClean="0">
                <a:latin typeface="Times New Roman" panose="02020603050405020304" pitchFamily="18" charset="0"/>
                <a:cs typeface="Times New Roman" panose="02020603050405020304" pitchFamily="18" charset="0"/>
              </a:rPr>
              <a:t>Extra ingrediënten</a:t>
            </a:r>
          </a:p>
          <a:p>
            <a:pPr marL="514350" indent="-514350">
              <a:buFont typeface="+mj-lt"/>
              <a:buAutoNum type="arabicPeriod"/>
            </a:pPr>
            <a:r>
              <a:rPr lang="nl-NL" sz="2400" b="1" i="1" dirty="0" smtClean="0">
                <a:latin typeface="Times New Roman" panose="02020603050405020304" pitchFamily="18" charset="0"/>
                <a:cs typeface="Times New Roman" panose="02020603050405020304" pitchFamily="18" charset="0"/>
              </a:rPr>
              <a:t>Zijn te veel vermalen</a:t>
            </a:r>
          </a:p>
          <a:p>
            <a:r>
              <a:rPr lang="nl-NL" sz="2400" dirty="0" smtClean="0">
                <a:latin typeface="Times New Roman" panose="02020603050405020304" pitchFamily="18" charset="0"/>
                <a:cs typeface="Times New Roman" panose="02020603050405020304" pitchFamily="18" charset="0"/>
              </a:rPr>
              <a:t>Zijn te vroeg toegevoegd en door de kneedhaken gehakt (fijn gemaakt). Voeg deze toe als het toevoegingssignaal </a:t>
            </a:r>
            <a:r>
              <a:rPr lang="nl-NL" sz="2400" dirty="0" smtClean="0">
                <a:latin typeface="Times New Roman" panose="02020603050405020304" pitchFamily="18" charset="0"/>
                <a:cs typeface="Times New Roman" panose="02020603050405020304" pitchFamily="18" charset="0"/>
              </a:rPr>
              <a:t>afgaat, </a:t>
            </a:r>
            <a:r>
              <a:rPr lang="nl-NL" sz="2400" dirty="0" smtClean="0">
                <a:latin typeface="Times New Roman" panose="02020603050405020304" pitchFamily="18" charset="0"/>
                <a:cs typeface="Times New Roman" panose="02020603050405020304" pitchFamily="18" charset="0"/>
              </a:rPr>
              <a:t>of 5 minuten voor het einde van de kneedcyclus.</a:t>
            </a:r>
          </a:p>
          <a:p>
            <a:r>
              <a:rPr lang="nl-NL" sz="2400" b="1" dirty="0" smtClean="0">
                <a:latin typeface="Times New Roman" panose="02020603050405020304" pitchFamily="18" charset="0"/>
                <a:cs typeface="Times New Roman" panose="02020603050405020304" pitchFamily="18" charset="0"/>
              </a:rPr>
              <a:t>Anders</a:t>
            </a:r>
            <a:r>
              <a:rPr lang="nl-NL" sz="2400" dirty="0" smtClean="0">
                <a:latin typeface="Times New Roman" panose="02020603050405020304" pitchFamily="18" charset="0"/>
                <a:cs typeface="Times New Roman" panose="02020603050405020304" pitchFamily="18" charset="0"/>
              </a:rPr>
              <a:t> haal het deeg uit de </a:t>
            </a:r>
            <a:r>
              <a:rPr lang="nl-NL" sz="2400" dirty="0" smtClean="0">
                <a:latin typeface="Times New Roman" panose="02020603050405020304" pitchFamily="18" charset="0"/>
                <a:cs typeface="Times New Roman" panose="02020603050405020304" pitchFamily="18" charset="0"/>
              </a:rPr>
              <a:t>machine, meng </a:t>
            </a:r>
            <a:r>
              <a:rPr lang="nl-NL" sz="2400" dirty="0" smtClean="0">
                <a:latin typeface="Times New Roman" panose="02020603050405020304" pitchFamily="18" charset="0"/>
                <a:cs typeface="Times New Roman" panose="02020603050405020304" pitchFamily="18" charset="0"/>
              </a:rPr>
              <a:t>met de </a:t>
            </a:r>
            <a:r>
              <a:rPr lang="nl-NL" sz="2400" dirty="0" smtClean="0">
                <a:latin typeface="Times New Roman" panose="02020603050405020304" pitchFamily="18" charset="0"/>
                <a:cs typeface="Times New Roman" panose="02020603050405020304" pitchFamily="18" charset="0"/>
              </a:rPr>
              <a:t>hand, </a:t>
            </a:r>
            <a:r>
              <a:rPr lang="nl-NL" sz="2400" dirty="0" smtClean="0">
                <a:latin typeface="Times New Roman" panose="02020603050405020304" pitchFamily="18" charset="0"/>
                <a:cs typeface="Times New Roman" panose="02020603050405020304" pitchFamily="18" charset="0"/>
              </a:rPr>
              <a:t>en plaats het deeg terug in de machine.</a:t>
            </a:r>
          </a:p>
          <a:p>
            <a:pPr marL="514350" indent="-514350">
              <a:buAutoNum type="arabicPeriod" startAt="2"/>
            </a:pPr>
            <a:r>
              <a:rPr lang="nl-NL" sz="2400" b="1" i="1" dirty="0" smtClean="0">
                <a:latin typeface="Times New Roman" panose="02020603050405020304" pitchFamily="18" charset="0"/>
                <a:cs typeface="Times New Roman" panose="02020603050405020304" pitchFamily="18" charset="0"/>
              </a:rPr>
              <a:t>Zijn slecht gemengd</a:t>
            </a:r>
          </a:p>
          <a:p>
            <a:r>
              <a:rPr lang="nl-NL" sz="2400" dirty="0" smtClean="0">
                <a:latin typeface="Times New Roman" panose="02020603050405020304" pitchFamily="18" charset="0"/>
                <a:cs typeface="Times New Roman" panose="02020603050405020304" pitchFamily="18" charset="0"/>
              </a:rPr>
              <a:t>Zijn te laat toegevoegd.</a:t>
            </a:r>
          </a:p>
          <a:p>
            <a:r>
              <a:rPr lang="nl-NL" sz="2400" dirty="0" smtClean="0">
                <a:latin typeface="Times New Roman" panose="02020603050405020304" pitchFamily="18" charset="0"/>
                <a:cs typeface="Times New Roman" panose="02020603050405020304" pitchFamily="18" charset="0"/>
              </a:rPr>
              <a:t>Waren </a:t>
            </a:r>
            <a:r>
              <a:rPr lang="nl-NL" sz="2400" dirty="0" smtClean="0">
                <a:latin typeface="Times New Roman" panose="02020603050405020304" pitchFamily="18" charset="0"/>
                <a:cs typeface="Times New Roman" panose="02020603050405020304" pitchFamily="18" charset="0"/>
              </a:rPr>
              <a:t>te nat (</a:t>
            </a:r>
            <a:r>
              <a:rPr lang="nl-NL" sz="2400" i="1" dirty="0" smtClean="0">
                <a:latin typeface="Times New Roman" panose="02020603050405020304" pitchFamily="18" charset="0"/>
                <a:cs typeface="Times New Roman" panose="02020603050405020304" pitchFamily="18" charset="0"/>
              </a:rPr>
              <a:t>gewelde</a:t>
            </a:r>
            <a:r>
              <a:rPr lang="nl-NL" sz="2400" dirty="0" smtClean="0">
                <a:latin typeface="Times New Roman" panose="02020603050405020304" pitchFamily="18" charset="0"/>
                <a:cs typeface="Times New Roman" panose="02020603050405020304" pitchFamily="18" charset="0"/>
              </a:rPr>
              <a:t>). Laat de ingrediënten goed </a:t>
            </a:r>
            <a:r>
              <a:rPr lang="nl-NL" sz="2400" dirty="0" smtClean="0">
                <a:latin typeface="Times New Roman" panose="02020603050405020304" pitchFamily="18" charset="0"/>
                <a:cs typeface="Times New Roman" panose="02020603050405020304" pitchFamily="18" charset="0"/>
              </a:rPr>
              <a:t>uitlekken.</a:t>
            </a:r>
            <a:endParaRPr lang="nl-NL" sz="2400" dirty="0" smtClean="0">
              <a:latin typeface="Times New Roman" panose="02020603050405020304" pitchFamily="18" charset="0"/>
              <a:cs typeface="Times New Roman" panose="02020603050405020304" pitchFamily="18" charset="0"/>
            </a:endParaRPr>
          </a:p>
        </p:txBody>
      </p:sp>
      <p:sp>
        <p:nvSpPr>
          <p:cNvPr id="4" name="Tijdelijke aanduiding voor dianummer 3"/>
          <p:cNvSpPr>
            <a:spLocks noGrp="1"/>
          </p:cNvSpPr>
          <p:nvPr>
            <p:ph type="sldNum" sz="quarter" idx="12"/>
          </p:nvPr>
        </p:nvSpPr>
        <p:spPr/>
        <p:txBody>
          <a:bodyPr/>
          <a:lstStyle/>
          <a:p>
            <a:fld id="{2417DDE6-8BAB-45BA-8E40-63FF49852677}" type="slidenum">
              <a:rPr lang="nl-NL" smtClean="0"/>
              <a:t>35</a:t>
            </a:fld>
            <a:endParaRPr lang="nl-NL"/>
          </a:p>
        </p:txBody>
      </p:sp>
      <p:sp>
        <p:nvSpPr>
          <p:cNvPr id="5" name="Tijdelijke aanduiding voor voettekst 4"/>
          <p:cNvSpPr>
            <a:spLocks noGrp="1"/>
          </p:cNvSpPr>
          <p:nvPr>
            <p:ph type="ftr" sz="quarter" idx="11"/>
          </p:nvPr>
        </p:nvSpPr>
        <p:spPr/>
        <p:txBody>
          <a:bodyPr/>
          <a:lstStyle/>
          <a:p>
            <a:r>
              <a:rPr lang="nl-NL" smtClean="0"/>
              <a:t>Molen De Windhond, Soest, 2014            (Henk Rutgers, Jan Vermeulen)</a:t>
            </a:r>
            <a:endParaRPr lang="nl-NL"/>
          </a:p>
        </p:txBody>
      </p:sp>
    </p:spTree>
    <p:extLst>
      <p:ext uri="{BB962C8B-B14F-4D97-AF65-F5344CB8AC3E}">
        <p14:creationId xmlns:p14="http://schemas.microsoft.com/office/powerpoint/2010/main" val="38239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233041"/>
            <a:ext cx="8229600" cy="1152128"/>
          </a:xfrm>
        </p:spPr>
        <p:txBody>
          <a:bodyPr>
            <a:normAutofit fontScale="90000"/>
          </a:bodyPr>
          <a:lstStyle/>
          <a:p>
            <a:r>
              <a:rPr lang="nl-NL" dirty="0" smtClean="0">
                <a:latin typeface="Times New Roman" panose="02020603050405020304" pitchFamily="18" charset="0"/>
                <a:cs typeface="Times New Roman" panose="02020603050405020304" pitchFamily="18" charset="0"/>
              </a:rPr>
              <a:t/>
            </a:r>
            <a:br>
              <a:rPr lang="nl-NL" dirty="0" smtClean="0">
                <a:latin typeface="Times New Roman" panose="02020603050405020304" pitchFamily="18" charset="0"/>
                <a:cs typeface="Times New Roman" panose="02020603050405020304" pitchFamily="18" charset="0"/>
              </a:rPr>
            </a:br>
            <a:r>
              <a:rPr lang="nl-NL" dirty="0" smtClean="0">
                <a:latin typeface="Times New Roman" panose="02020603050405020304" pitchFamily="18" charset="0"/>
                <a:cs typeface="Times New Roman" panose="02020603050405020304" pitchFamily="18" charset="0"/>
              </a:rPr>
              <a:t>Van </a:t>
            </a:r>
            <a:r>
              <a:rPr lang="nl-NL" dirty="0" smtClean="0">
                <a:latin typeface="Times New Roman" panose="02020603050405020304" pitchFamily="18" charset="0"/>
                <a:cs typeface="Times New Roman" panose="02020603050405020304" pitchFamily="18" charset="0"/>
              </a:rPr>
              <a:t>Graan </a:t>
            </a:r>
            <a:r>
              <a:rPr lang="nl-NL" dirty="0" smtClean="0">
                <a:latin typeface="Times New Roman" panose="02020603050405020304" pitchFamily="18" charset="0"/>
                <a:cs typeface="Times New Roman" panose="02020603050405020304" pitchFamily="18" charset="0"/>
              </a:rPr>
              <a:t>tot </a:t>
            </a:r>
            <a:r>
              <a:rPr lang="nl-NL" dirty="0" smtClean="0">
                <a:latin typeface="Times New Roman" panose="02020603050405020304" pitchFamily="18" charset="0"/>
                <a:cs typeface="Times New Roman" panose="02020603050405020304" pitchFamily="18" charset="0"/>
              </a:rPr>
              <a:t>Brood</a:t>
            </a:r>
            <a:r>
              <a:rPr lang="nl-NL" dirty="0" smtClean="0">
                <a:latin typeface="Times New Roman" panose="02020603050405020304" pitchFamily="18" charset="0"/>
                <a:cs typeface="Times New Roman" panose="02020603050405020304" pitchFamily="18" charset="0"/>
              </a:rPr>
              <a:t/>
            </a:r>
            <a:br>
              <a:rPr lang="nl-NL" dirty="0" smtClean="0">
                <a:latin typeface="Times New Roman" panose="02020603050405020304" pitchFamily="18" charset="0"/>
                <a:cs typeface="Times New Roman" panose="02020603050405020304" pitchFamily="18" charset="0"/>
              </a:rPr>
            </a:br>
            <a:r>
              <a:rPr lang="nl-NL" sz="3600" dirty="0" smtClean="0">
                <a:latin typeface="Times New Roman" panose="02020603050405020304" pitchFamily="18" charset="0"/>
                <a:cs typeface="Times New Roman" panose="02020603050405020304" pitchFamily="18" charset="0"/>
              </a:rPr>
              <a:t>Korte Historie</a:t>
            </a:r>
            <a:r>
              <a:rPr lang="nl-NL" dirty="0">
                <a:latin typeface="Times New Roman" panose="02020603050405020304" pitchFamily="18" charset="0"/>
                <a:cs typeface="Times New Roman" panose="02020603050405020304" pitchFamily="18" charset="0"/>
              </a:rPr>
              <a:t/>
            </a:r>
            <a:br>
              <a:rPr lang="nl-NL" dirty="0">
                <a:latin typeface="Times New Roman" panose="02020603050405020304" pitchFamily="18" charset="0"/>
                <a:cs typeface="Times New Roman" panose="02020603050405020304" pitchFamily="18" charset="0"/>
              </a:rPr>
            </a:br>
            <a:endParaRPr lang="nl-NL" dirty="0">
              <a:latin typeface="Times New Roman" panose="02020603050405020304" pitchFamily="18" charset="0"/>
              <a:cs typeface="Times New Roman" panose="02020603050405020304" pitchFamily="18" charset="0"/>
            </a:endParaRPr>
          </a:p>
        </p:txBody>
      </p:sp>
      <p:sp>
        <p:nvSpPr>
          <p:cNvPr id="3" name="Tijdelijke aanduiding voor inhoud 2"/>
          <p:cNvSpPr>
            <a:spLocks noGrp="1"/>
          </p:cNvSpPr>
          <p:nvPr>
            <p:ph idx="1"/>
          </p:nvPr>
        </p:nvSpPr>
        <p:spPr/>
        <p:txBody>
          <a:bodyPr>
            <a:normAutofit fontScale="92500" lnSpcReduction="20000"/>
          </a:bodyPr>
          <a:lstStyle/>
          <a:p>
            <a:r>
              <a:rPr lang="nl-NL" sz="2400" dirty="0" smtClean="0">
                <a:latin typeface="Times New Roman" panose="02020603050405020304" pitchFamily="18" charset="0"/>
                <a:cs typeface="Times New Roman" panose="02020603050405020304" pitchFamily="18" charset="0"/>
              </a:rPr>
              <a:t>Het brood bakken zou een toevallige uitvinding zijn, en dateren van ca. 3000 jaar voor onze jaartelling in het Midden-Oosten. Het vergeten papje was gaan gisten en men plaatste het op een hete steen. Het werd een lichte koek die nog uitzette, en lekkerder en goed smaakte: ‘brood’.</a:t>
            </a:r>
          </a:p>
          <a:p>
            <a:pPr marL="0" indent="0">
              <a:buNone/>
            </a:pPr>
            <a:endParaRPr lang="nl-NL" sz="2400" dirty="0" smtClean="0">
              <a:latin typeface="Times New Roman" panose="02020603050405020304" pitchFamily="18" charset="0"/>
              <a:cs typeface="Times New Roman" panose="02020603050405020304" pitchFamily="18" charset="0"/>
            </a:endParaRPr>
          </a:p>
          <a:p>
            <a:r>
              <a:rPr lang="nl-NL" sz="2400" dirty="0" smtClean="0">
                <a:latin typeface="Times New Roman" panose="02020603050405020304" pitchFamily="18" charset="0"/>
                <a:cs typeface="Times New Roman" panose="02020603050405020304" pitchFamily="18" charset="0"/>
              </a:rPr>
              <a:t>De Grieken zijn de eerste bouwers van de kleiovens. Doordat de steden zich uitbreidden en iedereen zelf zijn brood bakte op open vuren, wat veel branden veroorzaakte, werden er openbare ovens gebouwd zodat men zijn brood daar kon bakken. Dit was het begin van bakkerijen. Men begon vele soorten te maken door er diverse aroma’s aan toe te voegen. Kort voor onze jaartelling hebben Julius Caesar en de Romeinse legioenen de kunst van het broodbakken met de bakkers vanuit Athene laten overkomen om het ovengebakken brood in West Europa te introduceren.</a:t>
            </a:r>
          </a:p>
          <a:p>
            <a:pPr marL="0" indent="0">
              <a:buNone/>
            </a:pPr>
            <a:endParaRPr lang="nl-NL" sz="2400" dirty="0" smtClean="0">
              <a:latin typeface="Times New Roman" panose="02020603050405020304" pitchFamily="18" charset="0"/>
              <a:cs typeface="Times New Roman" panose="02020603050405020304" pitchFamily="18" charset="0"/>
            </a:endParaRPr>
          </a:p>
          <a:p>
            <a:endParaRPr lang="nl-NL" sz="2400" dirty="0">
              <a:latin typeface="Times New Roman" panose="02020603050405020304" pitchFamily="18" charset="0"/>
              <a:cs typeface="Times New Roman" panose="02020603050405020304" pitchFamily="18" charset="0"/>
            </a:endParaRPr>
          </a:p>
        </p:txBody>
      </p:sp>
      <p:sp>
        <p:nvSpPr>
          <p:cNvPr id="4" name="Tijdelijke aanduiding voor dianummer 3"/>
          <p:cNvSpPr>
            <a:spLocks noGrp="1"/>
          </p:cNvSpPr>
          <p:nvPr>
            <p:ph type="sldNum" sz="quarter" idx="12"/>
          </p:nvPr>
        </p:nvSpPr>
        <p:spPr/>
        <p:txBody>
          <a:bodyPr/>
          <a:lstStyle/>
          <a:p>
            <a:fld id="{2417DDE6-8BAB-45BA-8E40-63FF49852677}" type="slidenum">
              <a:rPr lang="nl-NL" smtClean="0"/>
              <a:t>4</a:t>
            </a:fld>
            <a:endParaRPr lang="nl-NL"/>
          </a:p>
        </p:txBody>
      </p:sp>
      <p:sp>
        <p:nvSpPr>
          <p:cNvPr id="5" name="Tijdelijke aanduiding voor voettekst 4"/>
          <p:cNvSpPr>
            <a:spLocks noGrp="1"/>
          </p:cNvSpPr>
          <p:nvPr>
            <p:ph type="ftr" sz="quarter" idx="11"/>
          </p:nvPr>
        </p:nvSpPr>
        <p:spPr/>
        <p:txBody>
          <a:bodyPr/>
          <a:lstStyle/>
          <a:p>
            <a:r>
              <a:rPr lang="nl-NL" smtClean="0"/>
              <a:t>Molen De Windhond, Soest, 2014            (Henk Rutgers, Jan Vermeulen)</a:t>
            </a:r>
            <a:endParaRPr lang="nl-NL"/>
          </a:p>
        </p:txBody>
      </p:sp>
    </p:spTree>
    <p:extLst>
      <p:ext uri="{BB962C8B-B14F-4D97-AF65-F5344CB8AC3E}">
        <p14:creationId xmlns:p14="http://schemas.microsoft.com/office/powerpoint/2010/main" val="31036824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57200" y="1700808"/>
            <a:ext cx="8229600" cy="4425355"/>
          </a:xfrm>
        </p:spPr>
        <p:txBody>
          <a:bodyPr>
            <a:normAutofit fontScale="92500" lnSpcReduction="10000"/>
          </a:bodyPr>
          <a:lstStyle/>
          <a:p>
            <a:r>
              <a:rPr lang="nl-NL" sz="2400" dirty="0" smtClean="0">
                <a:latin typeface="Times New Roman" panose="02020603050405020304" pitchFamily="18" charset="0"/>
                <a:cs typeface="Times New Roman" panose="02020603050405020304" pitchFamily="18" charset="0"/>
              </a:rPr>
              <a:t>In de middeleeuwen verenigden de bakkers zich in bakkersgilden. Deze bestonden uit leerjongens, knechten en de meesterbakker. Die laatste was meestal de eigenaar van een bakkerij. Een gekozen groep meesterbakkers werden gezworenen genoemd. Zij hielden toezicht op de toepassing van de reglementen van het bakkersgilde.</a:t>
            </a:r>
          </a:p>
          <a:p>
            <a:r>
              <a:rPr lang="nl-NL" sz="2400" dirty="0" smtClean="0">
                <a:latin typeface="Times New Roman" panose="02020603050405020304" pitchFamily="18" charset="0"/>
                <a:cs typeface="Times New Roman" panose="02020603050405020304" pitchFamily="18" charset="0"/>
              </a:rPr>
              <a:t>Het brood werd verkocht per eenheid. De eenheidsprijs was vast maar het volume </a:t>
            </a:r>
            <a:r>
              <a:rPr lang="nl-NL" sz="2400" dirty="0" err="1" smtClean="0">
                <a:latin typeface="Times New Roman" panose="02020603050405020304" pitchFamily="18" charset="0"/>
                <a:cs typeface="Times New Roman" panose="02020603050405020304" pitchFamily="18" charset="0"/>
              </a:rPr>
              <a:t>variëerde</a:t>
            </a:r>
            <a:r>
              <a:rPr lang="nl-NL" sz="2400" dirty="0" smtClean="0">
                <a:latin typeface="Times New Roman" panose="02020603050405020304" pitchFamily="18" charset="0"/>
                <a:cs typeface="Times New Roman" panose="02020603050405020304" pitchFamily="18" charset="0"/>
              </a:rPr>
              <a:t> afhankelijk van de grondstofprijs. Het heeft tot de 14</a:t>
            </a:r>
            <a:r>
              <a:rPr lang="nl-NL" sz="2400" baseline="30000" dirty="0" smtClean="0">
                <a:latin typeface="Times New Roman" panose="02020603050405020304" pitchFamily="18" charset="0"/>
                <a:cs typeface="Times New Roman" panose="02020603050405020304" pitchFamily="18" charset="0"/>
              </a:rPr>
              <a:t>e</a:t>
            </a:r>
            <a:r>
              <a:rPr lang="nl-NL" sz="2400" dirty="0" smtClean="0">
                <a:latin typeface="Times New Roman" panose="02020603050405020304" pitchFamily="18" charset="0"/>
                <a:cs typeface="Times New Roman" panose="02020603050405020304" pitchFamily="18" charset="0"/>
              </a:rPr>
              <a:t> eeuw geduurd voor men begon met het brood te wegen en per gewicht te verkopen. Het brood werd door de gemeentelijke overheid gekeurd en op zijn gewicht gecontroleerd. De bakkerswinkel was de plaats waar men graag een babbeltje maakte, terwijl men zijn dagelijkse brood kocht en waar men zich in de winter wat kon opwarmen.</a:t>
            </a:r>
          </a:p>
          <a:p>
            <a:endParaRPr lang="nl-NL" sz="2400" dirty="0">
              <a:latin typeface="Times New Roman" panose="02020603050405020304" pitchFamily="18" charset="0"/>
              <a:cs typeface="Times New Roman" panose="02020603050405020304" pitchFamily="18" charset="0"/>
            </a:endParaRPr>
          </a:p>
        </p:txBody>
      </p:sp>
      <p:sp>
        <p:nvSpPr>
          <p:cNvPr id="4" name="Tijdelijke aanduiding voor dianummer 3"/>
          <p:cNvSpPr>
            <a:spLocks noGrp="1"/>
          </p:cNvSpPr>
          <p:nvPr>
            <p:ph type="sldNum" sz="quarter" idx="12"/>
          </p:nvPr>
        </p:nvSpPr>
        <p:spPr/>
        <p:txBody>
          <a:bodyPr/>
          <a:lstStyle/>
          <a:p>
            <a:fld id="{2417DDE6-8BAB-45BA-8E40-63FF49852677}" type="slidenum">
              <a:rPr lang="nl-NL" smtClean="0"/>
              <a:t>5</a:t>
            </a:fld>
            <a:endParaRPr lang="nl-NL"/>
          </a:p>
        </p:txBody>
      </p:sp>
      <p:sp>
        <p:nvSpPr>
          <p:cNvPr id="5" name="Titel 4"/>
          <p:cNvSpPr>
            <a:spLocks noGrp="1"/>
          </p:cNvSpPr>
          <p:nvPr>
            <p:ph type="title"/>
          </p:nvPr>
        </p:nvSpPr>
        <p:spPr>
          <a:xfrm>
            <a:off x="457200" y="116632"/>
            <a:ext cx="8229600" cy="1512168"/>
          </a:xfrm>
        </p:spPr>
        <p:txBody>
          <a:bodyPr>
            <a:normAutofit fontScale="90000"/>
          </a:bodyPr>
          <a:lstStyle/>
          <a:p>
            <a:r>
              <a:rPr lang="nl-NL" dirty="0">
                <a:latin typeface="Times New Roman" panose="02020603050405020304" pitchFamily="18" charset="0"/>
                <a:cs typeface="Times New Roman" panose="02020603050405020304" pitchFamily="18" charset="0"/>
              </a:rPr>
              <a:t>Van </a:t>
            </a:r>
            <a:r>
              <a:rPr lang="nl-NL" dirty="0" smtClean="0">
                <a:latin typeface="Times New Roman" panose="02020603050405020304" pitchFamily="18" charset="0"/>
                <a:cs typeface="Times New Roman" panose="02020603050405020304" pitchFamily="18" charset="0"/>
              </a:rPr>
              <a:t>Graan </a:t>
            </a:r>
            <a:r>
              <a:rPr lang="nl-NL" dirty="0">
                <a:latin typeface="Times New Roman" panose="02020603050405020304" pitchFamily="18" charset="0"/>
                <a:cs typeface="Times New Roman" panose="02020603050405020304" pitchFamily="18" charset="0"/>
              </a:rPr>
              <a:t>tot </a:t>
            </a:r>
            <a:r>
              <a:rPr lang="nl-NL" dirty="0" smtClean="0">
                <a:latin typeface="Times New Roman" panose="02020603050405020304" pitchFamily="18" charset="0"/>
                <a:cs typeface="Times New Roman" panose="02020603050405020304" pitchFamily="18" charset="0"/>
              </a:rPr>
              <a:t>Brood</a:t>
            </a:r>
            <a:r>
              <a:rPr lang="nl-NL" dirty="0">
                <a:latin typeface="Times New Roman" panose="02020603050405020304" pitchFamily="18" charset="0"/>
                <a:cs typeface="Times New Roman" panose="02020603050405020304" pitchFamily="18" charset="0"/>
              </a:rPr>
              <a:t/>
            </a:r>
            <a:br>
              <a:rPr lang="nl-NL" dirty="0">
                <a:latin typeface="Times New Roman" panose="02020603050405020304" pitchFamily="18" charset="0"/>
                <a:cs typeface="Times New Roman" panose="02020603050405020304" pitchFamily="18" charset="0"/>
              </a:rPr>
            </a:br>
            <a:r>
              <a:rPr lang="nl-NL" sz="3600" dirty="0">
                <a:latin typeface="Times New Roman" panose="02020603050405020304" pitchFamily="18" charset="0"/>
                <a:cs typeface="Times New Roman" panose="02020603050405020304" pitchFamily="18" charset="0"/>
              </a:rPr>
              <a:t>Korte Historie</a:t>
            </a:r>
            <a:r>
              <a:rPr lang="nl-NL" dirty="0">
                <a:latin typeface="Times New Roman" panose="02020603050405020304" pitchFamily="18" charset="0"/>
                <a:cs typeface="Times New Roman" panose="02020603050405020304" pitchFamily="18" charset="0"/>
              </a:rPr>
              <a:t/>
            </a:r>
            <a:br>
              <a:rPr lang="nl-NL" dirty="0">
                <a:latin typeface="Times New Roman" panose="02020603050405020304" pitchFamily="18" charset="0"/>
                <a:cs typeface="Times New Roman" panose="02020603050405020304" pitchFamily="18" charset="0"/>
              </a:rPr>
            </a:br>
            <a:endParaRPr lang="nl-NL" dirty="0"/>
          </a:p>
        </p:txBody>
      </p:sp>
      <p:sp>
        <p:nvSpPr>
          <p:cNvPr id="2" name="Tijdelijke aanduiding voor voettekst 1"/>
          <p:cNvSpPr>
            <a:spLocks noGrp="1"/>
          </p:cNvSpPr>
          <p:nvPr>
            <p:ph type="ftr" sz="quarter" idx="11"/>
          </p:nvPr>
        </p:nvSpPr>
        <p:spPr/>
        <p:txBody>
          <a:bodyPr/>
          <a:lstStyle/>
          <a:p>
            <a:r>
              <a:rPr lang="nl-NL" smtClean="0"/>
              <a:t>Molen De Windhond, Soest, 2014            (Henk Rutgers, Jan Vermeulen)</a:t>
            </a:r>
            <a:endParaRPr lang="nl-NL"/>
          </a:p>
        </p:txBody>
      </p:sp>
    </p:spTree>
    <p:extLst>
      <p:ext uri="{BB962C8B-B14F-4D97-AF65-F5344CB8AC3E}">
        <p14:creationId xmlns:p14="http://schemas.microsoft.com/office/powerpoint/2010/main" val="41969491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Afbeelding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7732" y="-152673"/>
            <a:ext cx="9144000" cy="6864648"/>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2" name="Titel 1"/>
          <p:cNvSpPr>
            <a:spLocks noGrp="1"/>
          </p:cNvSpPr>
          <p:nvPr>
            <p:ph type="ctrTitle"/>
          </p:nvPr>
        </p:nvSpPr>
        <p:spPr>
          <a:xfrm>
            <a:off x="685800" y="116632"/>
            <a:ext cx="7772400" cy="1242267"/>
          </a:xfrm>
        </p:spPr>
        <p:txBody>
          <a:bodyPr anchor="t">
            <a:normAutofit fontScale="90000"/>
          </a:bodyPr>
          <a:lstStyle/>
          <a:p>
            <a:r>
              <a:rPr lang="en-US" dirty="0" smtClean="0">
                <a:latin typeface="Times New Roman" panose="02020603050405020304" pitchFamily="18" charset="0"/>
                <a:cs typeface="Times New Roman" panose="02020603050405020304" pitchFamily="18" charset="0"/>
              </a:rPr>
              <a:t>Van </a:t>
            </a:r>
            <a:r>
              <a:rPr lang="en-US" dirty="0" err="1" smtClean="0">
                <a:latin typeface="Times New Roman" panose="02020603050405020304" pitchFamily="18" charset="0"/>
                <a:cs typeface="Times New Roman" panose="02020603050405020304" pitchFamily="18" charset="0"/>
              </a:rPr>
              <a:t>Graan</a:t>
            </a:r>
            <a:r>
              <a:rPr lang="en-U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tot </a:t>
            </a:r>
            <a:r>
              <a:rPr lang="en-US" dirty="0" smtClean="0">
                <a:latin typeface="Times New Roman" panose="02020603050405020304" pitchFamily="18" charset="0"/>
                <a:cs typeface="Times New Roman" panose="02020603050405020304" pitchFamily="18" charset="0"/>
              </a:rPr>
              <a:t>Brood</a:t>
            </a:r>
            <a:r>
              <a:rPr lang="en-US" b="1" dirty="0" smtClean="0">
                <a:latin typeface="Market Deco" pitchFamily="2" charset="0"/>
              </a:rPr>
              <a:t/>
            </a:r>
            <a:br>
              <a:rPr lang="en-US" b="1" dirty="0" smtClean="0">
                <a:latin typeface="Market Deco" pitchFamily="2" charset="0"/>
              </a:rPr>
            </a:br>
            <a:r>
              <a:rPr lang="en-US" sz="3600" dirty="0" smtClean="0">
                <a:latin typeface="Times New Roman" panose="02020603050405020304" pitchFamily="18" charset="0"/>
                <a:cs typeface="Times New Roman" panose="02020603050405020304" pitchFamily="18" charset="0"/>
              </a:rPr>
              <a:t>Tarwekorrel</a:t>
            </a:r>
            <a:endParaRPr lang="nl-NL" sz="3600" dirty="0">
              <a:latin typeface="Times New Roman" panose="02020603050405020304" pitchFamily="18" charset="0"/>
              <a:cs typeface="Times New Roman" panose="02020603050405020304" pitchFamily="18" charset="0"/>
            </a:endParaRPr>
          </a:p>
        </p:txBody>
      </p:sp>
      <p:sp>
        <p:nvSpPr>
          <p:cNvPr id="5" name="Ondertitel 4"/>
          <p:cNvSpPr>
            <a:spLocks noGrp="1"/>
          </p:cNvSpPr>
          <p:nvPr>
            <p:ph type="subTitle" idx="1"/>
          </p:nvPr>
        </p:nvSpPr>
        <p:spPr>
          <a:xfrm>
            <a:off x="467544" y="1447800"/>
            <a:ext cx="8308156" cy="5149552"/>
          </a:xfrm>
        </p:spPr>
        <p:txBody>
          <a:bodyPr>
            <a:normAutofit/>
          </a:bodyPr>
          <a:lstStyle/>
          <a:p>
            <a:r>
              <a:rPr lang="en-US" dirty="0" err="1" smtClean="0">
                <a:solidFill>
                  <a:schemeClr val="tx1"/>
                </a:solidFill>
                <a:latin typeface="Times New Roman" panose="02020603050405020304" pitchFamily="18" charset="0"/>
                <a:cs typeface="Times New Roman" panose="02020603050405020304" pitchFamily="18" charset="0"/>
              </a:rPr>
              <a:t>Doorsnede</a:t>
            </a:r>
            <a:r>
              <a:rPr lang="en-US" dirty="0" smtClean="0">
                <a:solidFill>
                  <a:schemeClr val="tx1"/>
                </a:solidFill>
                <a:latin typeface="Times New Roman" panose="02020603050405020304" pitchFamily="18" charset="0"/>
                <a:cs typeface="Times New Roman" panose="02020603050405020304" pitchFamily="18" charset="0"/>
              </a:rPr>
              <a:t> tarwekorrel</a:t>
            </a:r>
            <a:endParaRPr lang="nl-NL" dirty="0">
              <a:solidFill>
                <a:schemeClr val="tx1"/>
              </a:solidFill>
              <a:latin typeface="Times New Roman" panose="02020603050405020304" pitchFamily="18" charset="0"/>
              <a:cs typeface="Times New Roman" panose="02020603050405020304" pitchFamily="18" charset="0"/>
            </a:endParaRPr>
          </a:p>
        </p:txBody>
      </p:sp>
      <p:sp>
        <p:nvSpPr>
          <p:cNvPr id="4" name="AutoShape 2" descr="data:image/jpeg;base64,/9j/4AAQSkZJRgABAQAAAQABAAD/2wCEAAkGBhISEBUSEhISEBQVFQ8VFBUUEBAPDxUQFBAVFBQQFBQXHCYeFxkjGRQUHy8gIycpLCwsFR4xNTAqNSYrLCkBCQoKDgwOFw8PFCkYFBgpKSkpKSkpKSkpKSkpKSkpKSkpKSkpKSkpKSkpKSwpKSkpKSkpKSkpKSkpLCkpKSkpKf/AABEIALgAzwMBIgACEQEDEQH/xAAbAAACAwEBAQAAAAAAAAAAAAADBAECBQAGB//EAD8QAAICAQIBCAUKBQQDAQAAAAECAAMRBCESBRMxQVFxkaEiYYGxwQYUIzJCUmJy0eGCkrLC8ENTc6IzY3Qk/8QAGQEAAwEBAQAAAAAAAAAAAAAAAAECAwQF/8QAIxEBAQACAgIBBAMAAAAAAAAAAAECEQMhEjFBBCNRcSIyYf/aAAwDAQACEQMRAD8A+fo8OhgKk3jfDOeuapV4auyLAS3FEk6LMwoETpjqLJoWJleGSRLCTSDKxeyreOESmItgqKIQaeMKm3l7ZbEdoO/JfR8eo4Opq3z3I9dv9hhFb/8AFa3+9qkB7kRrD5sJHIbcNwYdVeq6P/neX1VXBotN/wCx9TZ7Aq1g+UxyvcV8M7R6fJcdbU6gD1kVlx5oJ6HkyvF2pXp5rTADb/ZqVfeWmZ8nyPndIPQbOE/lKMD741yLcbLtSR/q0azHe7rj3x59nDGqq4E06HbFCuR67XZ/cBNIvjgT7qDP5n9M+8eEDyvTzmrFa9lFY7MKgPukG4Na5/E2O7OB8JzztW2jVsjH8q+LZPulMy/F9GvrZj4YUf3QJaI05lq3gTLVmVJ0m0zIM4SCZNSE4i9kPYYuYKj53XXCcMmsQ+J3WpKtXBlI3YsXzKlITTriPBYlS8PzsKDAkM0Bz0o90jQG4pdTE+chKmhoHf8ATb1PSfYy2qT4gRbnJYt9HZ36b+uyKcZj0K9L8lgDc3/Dco/NYvAPfL/Kyvm/m1P+1p0B/Mzb/wBMB8ks84uM+lqNIvsAttb2YUSvynuNmrsPUpCDswqgHzzMNfcn4V8J+SgB1dRbGF43PsUqPNhGPkk3BqWz9mnUg/wgfERHQKUqvsHSFoQduXvVj5Vmb3yc5O49Vqc9Cm4H+K/J8gYZ33REV6orqb7enmxZj821S/HwgNMYPTZNVjkf+S1R7BxWHzZY3oauJ1HaVB7s5PlmYz0pp29IX7qqPbjJ8yZQrIWzLFu0k+Jl+qEK0IwlYkYhFG0E2plHaWaBtMRQN3g8yrPK8USo8TQsKVilN8I1s7rE1ZzFnaS9sWtsl4wxhbCc7M/noVbpdxGjfOyOPMV44ZGk6IZRDqYsGhFskg9pritduwIPzcEMMgjnD0/r0wL6QEF6ssoyWXZrUHaR9pfxAd4kVtmq71Cg+zngPjEBcQQQSCNwRkEH1HqlYqe8+QukyFfqFlz+r0aErHnY0xtWx56zPTzluf5z+09r8hQG0lTsFBc3k8KhQcWH0sDrPCJjaD5NtqNbqExhU4myTgBrVzUfWNyf4Zw3P7l/xeg9JyUG5N1NxyOFlK424io4Rn1Djz7JtclnmzqGxg2rfYM/cWpWz/M5jvK+nbT6J6kPo11BD63C5a32sRMti3FYr5JTk/p3yeIbnyx7Jlllvc/FFjM5oLVUo7LHPezBV8k849ydV9Zvuq3ifRHvgtUnpBd/RSpfaEBPmTHNNtWfxMB7FGf0j+EuSuXAkrLQ2hXm5PDLyDAKPFbWjFhiV5lw4AzygeDseQrQsN4Gq6G5yJrCz0bIVXssi72SzoZwqjmoYEKgMtzcsolWjaFhlkCdmSFwZfjgxvLiuRUmNI/0d/8AxofDUV/rETNLRVbWjtps/wCro/8AbFuZhMpFX0+o/IyzGgox1Vv4mxgffN3kjgDceAHBAYgYLVKvCAe3HEZ5/kZea0NSgfYrPj6Z98f5N1mHG+xyD7Vx8J4nLnrO2NI0uUKud+jxnjJBHqLjPkIHlTTI1lhVfr0CvIOxTis2HryYnotWTYwB3AcZ7B0E+GY0NTwsBvhKyQT90cZx37Q4s7r9nlXl9RZm2w/jfHcDiPdCJ/GfFgP7ZjaZ+s9/jNa4YIX7qoPbjJ8zOrSB0aWBgUMtxRaZiicZUNILx6JSwxLURxzE75eMVCLiQIVoMR5G8BLKZYJLCmd2x7Tze04LvGqa8xhdHM/I5iz+bgnSadmmxFbNOY5kLiVEqYytMuNLnqleSS9MdrWQmmjlOnMzyyVIvoKc2Y7UvX+ah8eYEA1fo59R900+T6MWp3keKOPjANRlcdoA90xuRvcWKVrVeoLWB1fVVRjyg9X6BFgGADv47fCW5RcgHG+CfIyLbRZUw3Honp6eID9hPJ5L2c9p5DPCHdulznuUnomrynfnTPg/VS857WKekfFseyef0FrWMqKekj2KBNjV7UWqOjm7APVxJxHx6ZXFeztec5N03OWKg6yPAbn3R97MuzdpOO7Ow8MRbkh+Fmf7qOR3nCj3w9I2E7kLgy3FIxJglPFOJkTsxbShmitzQ9hithmmNUA0qTJJlC0dVHmF5P8A8xDDQ5m1TpsxmvR+qF5WkxYul5PxHHowJqfNcdUpZRI81MW2mJ6hcDHXNu6nG8ybEy0uZJyIhY3UktzEPXXK8megl0+8brqxCJTtCLVMrkYuiX6Svq9NPNsfGL1af0lBHWg/7DMP0Du6O8biNFB85HVm1GHczBvjM7T227enO25/pIMFylQUQsOriB7u3zEHdnbHaTjtJPRDfOuNCD93o9k4cjivJOnFSlyfSZRn1Ajo8DGtWGNFr52ZXPQegoFXwxMnQXG2wL1dLdmBtieg5SrPzN37RWvD2YYfAzTi7oyeb0y4qY/eZV9ijiPvWFqeVuXC1r+Ese92z7gJVDOyJNcU4GB4oVIqipkEyZVoQBO0VteGcxK4zSFUF5QtB5kNKXG3o9LHRphL6erEbCTkt22Jvp9uiAOnmkUi9iwhsLlGvAmLze83tfUWMzzpDNfLSciyUw1emyY3Xpo5p9FJuSS9emhTppoV6WS1EjyJlNpo2unPFW3T6NXivo/CM/N41XR6C/h4vDOYWloHTsPRH4s/r8ZTljTFK+MbkZDevqz7pNumbAx08Qx2ZYkjPjLPqSUKP90jy/acuSoT5KVaq8npbdvDomvqbC+m4T0syDxYfv4TC5NHO2AfZXdvgPbPRNuR2K1XkLHx4cMvj9hiazexsdAOB+Vdh7oLhjBqlDOyBRRDKs5E3hFMKmxXglWEZ4ZRkEULxZ1yxC3M2La4o+mmko8dssrOCmPNppU0wtX4vTVxpBF0EOpnMdWdIvZXGw2ZVkhDlZj6aKWaXfom21UGaIthmVaaOV0Q60RhKIUaLGr1SOCPmuUamKHonzUIle2P86IdK5fhx/nZvK2VjHq1IwOnIPmuP0k8raf0GZdyuWHrU7485R9LxHA2+kx6x6XTLc6y+i+D0jPURObK6KFOTcVVjtO57ztN5B9Dv07tj1MCo9xnmOSl47cH6qbnsyNh/nqnq691O33err+sf6hK4vYZj0wFlE0bK4F0nXtfiQVYVUl3SWSNPi5UnMkJwzisel6KukEa44ywJWUNEbUgXEddIrYkD03FluKD4pHHMGXRhLIZTEw0OjxaIZRmXFcrWYUCRVRASXCwqrKtL0qRGJV5fEq0elB4kqJzGcjbjvENDTDtu4RjsdvDMY1iiys4xnBYeo9JHjBa+rhdwdtww+0CrDf3NKPWaxkfVBIx04Gf0xObPqsp10zeT3FdfrJye3M9Zpl+jBHqB8B+88dyevHeR9lSSfHZZ7Si3Nf8S+YOB4CVw++1T2DYkWdY5ZF2nVI00WavMlUhCskCVBpKVSDXGahtIcRbVomyQNqR7hitgl7LRV0gGrjrYi9u0Nku1koLYOwytZmdjm0cVodDFEjVcnSoYSyM1WZiMLQ+DFY0jSVpJgEeELQlNPFKMZBaUZpZxSxoHnJNlkBmXIsjyyrFuNdzt4YH7w2m1SsnCescJyMbEbTtQekd3xgAnENtmAGP4dj7pw8k1XPdyszTDmiy9fF4jO09XowVrGenO/fj9xPLab09RxHoXBP5uoT0zMeBDvvxd2NsfGHD/ZWPsV3gnOZTMkGdzZIEvwSqwqyLdBC7S7jMoRCBotgJ9hFLI3YIM1SgTZYpqGmhYIldXmOJpe1pRHnOJRF3lzHbKRoU7xpRFdLHBFljpXimcJIEnEnStC1vGg+0SSFL4k3E12eDNko7ynFKkDrDBmSTKEylF9fUSuR1A+ER0+sIbB2OfZ65qBt/Eewjome2lBBHWM47czj57JWGc7A1A4LTw/6hBHeZ6Cw4RBnOx8eiec09ha0E/YXA/NmbdrEbHbGP1+Mnh9njN0QGWzAc5Lq062o6mFDRcNJDRWA0xnJAB5cGKQxWWVfokhpVgTLkMtYItYsbdTF3SFiGW0lVnTp0RMN1rGlM6dJyXVsy86dMwgTnedOjNQ2SOOdOkkqWlXadOiOB5i+o9Ft9sgEd06dOb6ifx2nMPSafNuw2JGT1R7U3ZZj2kn9JM6R9MnD2BzsNW86dO5qIGlwZ06TUrrLcU6dCHBUMOq7Tp01kFVNcWtpnTpeomP/Z"/>
          <p:cNvSpPr>
            <a:spLocks noChangeAspect="1" noChangeArrowheads="1"/>
          </p:cNvSpPr>
          <p:nvPr/>
        </p:nvSpPr>
        <p:spPr bwMode="auto">
          <a:xfrm>
            <a:off x="63500" y="-850900"/>
            <a:ext cx="1971675" cy="1752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6" name="AutoShape 4" descr="data:image/jpeg;base64,/9j/4AAQSkZJRgABAQAAAQABAAD/2wCEAAkGBhISEBUSEhISEBQVFQ8VFBUUEBAPDxUQFBAVFBQQFBQXHCYeFxkjGRQUHy8gIycpLCwsFR4xNTAqNSYrLCkBCQoKDgwOFw8PFCkYFBgpKSkpKSkpKSkpKSkpKSkpKSkpKSkpKSkpKSkpKSwpKSkpKSkpKSkpKSkpLCkpKSkpKf/AABEIALgAzwMBIgACEQEDEQH/xAAbAAACAwEBAQAAAAAAAAAAAAADBAECBQAGB//EAD8QAAICAQIBCAUKBQQDAQAAAAECAAMRBCESBRMxQVFxkaEiYYGxwQYUIzJCUmJy0eGCkrLC8ENTc6IzY3Qk/8QAGQEAAwEBAQAAAAAAAAAAAAAAAAECAwQF/8QAIxEBAQACAgIBBAMAAAAAAAAAAAECEQMhEjFBBCNRcSIyYf/aAAwDAQACEQMRAD8A+fo8OhgKk3jfDOeuapV4auyLAS3FEk6LMwoETpjqLJoWJleGSRLCTSDKxeyreOESmItgqKIQaeMKm3l7ZbEdoO/JfR8eo4Opq3z3I9dv9hhFb/8AFa3+9qkB7kRrD5sJHIbcNwYdVeq6P/neX1VXBotN/wCx9TZ7Aq1g+UxyvcV8M7R6fJcdbU6gD1kVlx5oJ6HkyvF2pXp5rTADb/ZqVfeWmZ8nyPndIPQbOE/lKMD741yLcbLtSR/q0azHe7rj3x59nDGqq4E06HbFCuR67XZ/cBNIvjgT7qDP5n9M+8eEDyvTzmrFa9lFY7MKgPukG4Na5/E2O7OB8JzztW2jVsjH8q+LZPulMy/F9GvrZj4YUf3QJaI05lq3gTLVmVJ0m0zIM4SCZNSE4i9kPYYuYKj53XXCcMmsQ+J3WpKtXBlI3YsXzKlITTriPBYlS8PzsKDAkM0Bz0o90jQG4pdTE+chKmhoHf8ATb1PSfYy2qT4gRbnJYt9HZ36b+uyKcZj0K9L8lgDc3/Dco/NYvAPfL/Kyvm/m1P+1p0B/Mzb/wBMB8ks84uM+lqNIvsAttb2YUSvynuNmrsPUpCDswqgHzzMNfcn4V8J+SgB1dRbGF43PsUqPNhGPkk3BqWz9mnUg/wgfERHQKUqvsHSFoQduXvVj5Vmb3yc5O49Vqc9Cm4H+K/J8gYZ33REV6orqb7enmxZj821S/HwgNMYPTZNVjkf+S1R7BxWHzZY3oauJ1HaVB7s5PlmYz0pp29IX7qqPbjJ8yZQrIWzLFu0k+Jl+qEK0IwlYkYhFG0E2plHaWaBtMRQN3g8yrPK8USo8TQsKVilN8I1s7rE1ZzFnaS9sWtsl4wxhbCc7M/noVbpdxGjfOyOPMV44ZGk6IZRDqYsGhFskg9pritduwIPzcEMMgjnD0/r0wL6QEF6ssoyWXZrUHaR9pfxAd4kVtmq71Cg+zngPjEBcQQQSCNwRkEH1HqlYqe8+QukyFfqFlz+r0aErHnY0xtWx56zPTzluf5z+09r8hQG0lTsFBc3k8KhQcWH0sDrPCJjaD5NtqNbqExhU4myTgBrVzUfWNyf4Zw3P7l/xeg9JyUG5N1NxyOFlK424io4Rn1Djz7JtclnmzqGxg2rfYM/cWpWz/M5jvK+nbT6J6kPo11BD63C5a32sRMti3FYr5JTk/p3yeIbnyx7Jlllvc/FFjM5oLVUo7LHPezBV8k849ydV9Zvuq3ifRHvgtUnpBd/RSpfaEBPmTHNNtWfxMB7FGf0j+EuSuXAkrLQ2hXm5PDLyDAKPFbWjFhiV5lw4AzygeDseQrQsN4Gq6G5yJrCz0bIVXssi72SzoZwqjmoYEKgMtzcsolWjaFhlkCdmSFwZfjgxvLiuRUmNI/0d/8AxofDUV/rETNLRVbWjtps/wCro/8AbFuZhMpFX0+o/IyzGgox1Vv4mxgffN3kjgDceAHBAYgYLVKvCAe3HEZ5/kZea0NSgfYrPj6Z98f5N1mHG+xyD7Vx8J4nLnrO2NI0uUKud+jxnjJBHqLjPkIHlTTI1lhVfr0CvIOxTis2HryYnotWTYwB3AcZ7B0E+GY0NTwsBvhKyQT90cZx37Q4s7r9nlXl9RZm2w/jfHcDiPdCJ/GfFgP7ZjaZ+s9/jNa4YIX7qoPbjJ8zOrSB0aWBgUMtxRaZiicZUNILx6JSwxLURxzE75eMVCLiQIVoMR5G8BLKZYJLCmd2x7Tze04LvGqa8xhdHM/I5iz+bgnSadmmxFbNOY5kLiVEqYytMuNLnqleSS9MdrWQmmjlOnMzyyVIvoKc2Y7UvX+ah8eYEA1fo59R900+T6MWp3keKOPjANRlcdoA90xuRvcWKVrVeoLWB1fVVRjyg9X6BFgGADv47fCW5RcgHG+CfIyLbRZUw3Honp6eID9hPJ5L2c9p5DPCHdulznuUnomrynfnTPg/VS857WKekfFseyef0FrWMqKekj2KBNjV7UWqOjm7APVxJxHx6ZXFeztec5N03OWKg6yPAbn3R97MuzdpOO7Ow8MRbkh+Fmf7qOR3nCj3w9I2E7kLgy3FIxJglPFOJkTsxbShmitzQ9hithmmNUA0qTJJlC0dVHmF5P8A8xDDQ5m1TpsxmvR+qF5WkxYul5PxHHowJqfNcdUpZRI81MW2mJ6hcDHXNu6nG8ybEy0uZJyIhY3UktzEPXXK8megl0+8brqxCJTtCLVMrkYuiX6Svq9NPNsfGL1af0lBHWg/7DMP0Du6O8biNFB85HVm1GHczBvjM7T227enO25/pIMFylQUQsOriB7u3zEHdnbHaTjtJPRDfOuNCD93o9k4cjivJOnFSlyfSZRn1Ajo8DGtWGNFr52ZXPQegoFXwxMnQXG2wL1dLdmBtieg5SrPzN37RWvD2YYfAzTi7oyeb0y4qY/eZV9ijiPvWFqeVuXC1r+Ese92z7gJVDOyJNcU4GB4oVIqipkEyZVoQBO0VteGcxK4zSFUF5QtB5kNKXG3o9LHRphL6erEbCTkt22Jvp9uiAOnmkUi9iwhsLlGvAmLze83tfUWMzzpDNfLSciyUw1emyY3Xpo5p9FJuSS9emhTppoV6WS1EjyJlNpo2unPFW3T6NXivo/CM/N41XR6C/h4vDOYWloHTsPRH4s/r8ZTljTFK+MbkZDevqz7pNumbAx08Qx2ZYkjPjLPqSUKP90jy/acuSoT5KVaq8npbdvDomvqbC+m4T0syDxYfv4TC5NHO2AfZXdvgPbPRNuR2K1XkLHx4cMvj9hiazexsdAOB+Vdh7oLhjBqlDOyBRRDKs5E3hFMKmxXglWEZ4ZRkEULxZ1yxC3M2La4o+mmko8dssrOCmPNppU0wtX4vTVxpBF0EOpnMdWdIvZXGw2ZVkhDlZj6aKWaXfom21UGaIthmVaaOV0Q60RhKIUaLGr1SOCPmuUamKHonzUIle2P86IdK5fhx/nZvK2VjHq1IwOnIPmuP0k8raf0GZdyuWHrU7485R9LxHA2+kx6x6XTLc6y+i+D0jPURObK6KFOTcVVjtO57ztN5B9Dv07tj1MCo9xnmOSl47cH6qbnsyNh/nqnq691O33err+sf6hK4vYZj0wFlE0bK4F0nXtfiQVYVUl3SWSNPi5UnMkJwzisel6KukEa44ywJWUNEbUgXEddIrYkD03FluKD4pHHMGXRhLIZTEw0OjxaIZRmXFcrWYUCRVRASXCwqrKtL0qRGJV5fEq0elB4kqJzGcjbjvENDTDtu4RjsdvDMY1iiys4xnBYeo9JHjBa+rhdwdtww+0CrDf3NKPWaxkfVBIx04Gf0xObPqsp10zeT3FdfrJye3M9Zpl+jBHqB8B+88dyevHeR9lSSfHZZ7Si3Nf8S+YOB4CVw++1T2DYkWdY5ZF2nVI00WavMlUhCskCVBpKVSDXGahtIcRbVomyQNqR7hitgl7LRV0gGrjrYi9u0Nku1koLYOwytZmdjm0cVodDFEjVcnSoYSyM1WZiMLQ+DFY0jSVpJgEeELQlNPFKMZBaUZpZxSxoHnJNlkBmXIsjyyrFuNdzt4YH7w2m1SsnCescJyMbEbTtQekd3xgAnENtmAGP4dj7pw8k1XPdyszTDmiy9fF4jO09XowVrGenO/fj9xPLab09RxHoXBP5uoT0zMeBDvvxd2NsfGHD/ZWPsV3gnOZTMkGdzZIEvwSqwqyLdBC7S7jMoRCBotgJ9hFLI3YIM1SgTZYpqGmhYIldXmOJpe1pRHnOJRF3lzHbKRoU7xpRFdLHBFljpXimcJIEnEnStC1vGg+0SSFL4k3E12eDNko7ynFKkDrDBmSTKEylF9fUSuR1A+ER0+sIbB2OfZ65qBt/Eewjome2lBBHWM47czj57JWGc7A1A4LTw/6hBHeZ6Cw4RBnOx8eiec09ha0E/YXA/NmbdrEbHbGP1+Mnh9njN0QGWzAc5Lq062o6mFDRcNJDRWA0xnJAB5cGKQxWWVfokhpVgTLkMtYItYsbdTF3SFiGW0lVnTp0RMN1rGlM6dJyXVsy86dMwgTnedOjNQ2SOOdOkkqWlXadOiOB5i+o9Ft9sgEd06dOb6ifx2nMPSafNuw2JGT1R7U3ZZj2kn9JM6R9MnD2BzsNW86dO5qIGlwZ06TUrrLcU6dCHBUMOq7Tp01kFVNcWtpnTpeomP/Z"/>
          <p:cNvSpPr>
            <a:spLocks noChangeAspect="1" noChangeArrowheads="1"/>
          </p:cNvSpPr>
          <p:nvPr/>
        </p:nvSpPr>
        <p:spPr bwMode="auto">
          <a:xfrm>
            <a:off x="215900" y="-698500"/>
            <a:ext cx="1971675" cy="1752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7" name="AutoShape 6" descr="data:image/jpeg;base64,/9j/4AAQSkZJRgABAQAAAQABAAD/2wCEAAkGBhISEBUSEhISEBQVFQ8VFBUUEBAPDxUQFBAVFBQQFBQXHCYeFxkjGRQUHy8gIycpLCwsFR4xNTAqNSYrLCkBCQoKDgwOFw8PFCkYFBgpKSkpKSkpKSkpKSkpKSkpKSkpKSkpKSkpKSkpKSwpKSkpKSkpKSkpKSkpLCkpKSkpKf/AABEIALgAzwMBIgACEQEDEQH/xAAbAAACAwEBAQAAAAAAAAAAAAADBAECBQAGB//EAD8QAAICAQIBCAUKBQQDAQAAAAECAAMRBCESBRMxQVFxkaEiYYGxwQYUIzJCUmJy0eGCkrLC8ENTc6IzY3Qk/8QAGQEAAwEBAQAAAAAAAAAAAAAAAAECAwQF/8QAIxEBAQACAgIBBAMAAAAAAAAAAAECEQMhEjFBBCNRcSIyYf/aAAwDAQACEQMRAD8A+fo8OhgKk3jfDOeuapV4auyLAS3FEk6LMwoETpjqLJoWJleGSRLCTSDKxeyreOESmItgqKIQaeMKm3l7ZbEdoO/JfR8eo4Opq3z3I9dv9hhFb/8AFa3+9qkB7kRrD5sJHIbcNwYdVeq6P/neX1VXBotN/wCx9TZ7Aq1g+UxyvcV8M7R6fJcdbU6gD1kVlx5oJ6HkyvF2pXp5rTADb/ZqVfeWmZ8nyPndIPQbOE/lKMD741yLcbLtSR/q0azHe7rj3x59nDGqq4E06HbFCuR67XZ/cBNIvjgT7qDP5n9M+8eEDyvTzmrFa9lFY7MKgPukG4Na5/E2O7OB8JzztW2jVsjH8q+LZPulMy/F9GvrZj4YUf3QJaI05lq3gTLVmVJ0m0zIM4SCZNSE4i9kPYYuYKj53XXCcMmsQ+J3WpKtXBlI3YsXzKlITTriPBYlS8PzsKDAkM0Bz0o90jQG4pdTE+chKmhoHf8ATb1PSfYy2qT4gRbnJYt9HZ36b+uyKcZj0K9L8lgDc3/Dco/NYvAPfL/Kyvm/m1P+1p0B/Mzb/wBMB8ks84uM+lqNIvsAttb2YUSvynuNmrsPUpCDswqgHzzMNfcn4V8J+SgB1dRbGF43PsUqPNhGPkk3BqWz9mnUg/wgfERHQKUqvsHSFoQduXvVj5Vmb3yc5O49Vqc9Cm4H+K/J8gYZ33REV6orqb7enmxZj821S/HwgNMYPTZNVjkf+S1R7BxWHzZY3oauJ1HaVB7s5PlmYz0pp29IX7qqPbjJ8yZQrIWzLFu0k+Jl+qEK0IwlYkYhFG0E2plHaWaBtMRQN3g8yrPK8USo8TQsKVilN8I1s7rE1ZzFnaS9sWtsl4wxhbCc7M/noVbpdxGjfOyOPMV44ZGk6IZRDqYsGhFskg9pritduwIPzcEMMgjnD0/r0wL6QEF6ssoyWXZrUHaR9pfxAd4kVtmq71Cg+zngPjEBcQQQSCNwRkEH1HqlYqe8+QukyFfqFlz+r0aErHnY0xtWx56zPTzluf5z+09r8hQG0lTsFBc3k8KhQcWH0sDrPCJjaD5NtqNbqExhU4myTgBrVzUfWNyf4Zw3P7l/xeg9JyUG5N1NxyOFlK424io4Rn1Djz7JtclnmzqGxg2rfYM/cWpWz/M5jvK+nbT6J6kPo11BD63C5a32sRMti3FYr5JTk/p3yeIbnyx7Jlllvc/FFjM5oLVUo7LHPezBV8k849ydV9Zvuq3ifRHvgtUnpBd/RSpfaEBPmTHNNtWfxMB7FGf0j+EuSuXAkrLQ2hXm5PDLyDAKPFbWjFhiV5lw4AzygeDseQrQsN4Gq6G5yJrCz0bIVXssi72SzoZwqjmoYEKgMtzcsolWjaFhlkCdmSFwZfjgxvLiuRUmNI/0d/8AxofDUV/rETNLRVbWjtps/wCro/8AbFuZhMpFX0+o/IyzGgox1Vv4mxgffN3kjgDceAHBAYgYLVKvCAe3HEZ5/kZea0NSgfYrPj6Z98f5N1mHG+xyD7Vx8J4nLnrO2NI0uUKud+jxnjJBHqLjPkIHlTTI1lhVfr0CvIOxTis2HryYnotWTYwB3AcZ7B0E+GY0NTwsBvhKyQT90cZx37Q4s7r9nlXl9RZm2w/jfHcDiPdCJ/GfFgP7ZjaZ+s9/jNa4YIX7qoPbjJ8zOrSB0aWBgUMtxRaZiicZUNILx6JSwxLURxzE75eMVCLiQIVoMR5G8BLKZYJLCmd2x7Tze04LvGqa8xhdHM/I5iz+bgnSadmmxFbNOY5kLiVEqYytMuNLnqleSS9MdrWQmmjlOnMzyyVIvoKc2Y7UvX+ah8eYEA1fo59R900+T6MWp3keKOPjANRlcdoA90xuRvcWKVrVeoLWB1fVVRjyg9X6BFgGADv47fCW5RcgHG+CfIyLbRZUw3Honp6eID9hPJ5L2c9p5DPCHdulznuUnomrynfnTPg/VS857WKekfFseyef0FrWMqKekj2KBNjV7UWqOjm7APVxJxHx6ZXFeztec5N03OWKg6yPAbn3R97MuzdpOO7Ow8MRbkh+Fmf7qOR3nCj3w9I2E7kLgy3FIxJglPFOJkTsxbShmitzQ9hithmmNUA0qTJJlC0dVHmF5P8A8xDDQ5m1TpsxmvR+qF5WkxYul5PxHHowJqfNcdUpZRI81MW2mJ6hcDHXNu6nG8ybEy0uZJyIhY3UktzEPXXK8megl0+8brqxCJTtCLVMrkYuiX6Svq9NPNsfGL1af0lBHWg/7DMP0Du6O8biNFB85HVm1GHczBvjM7T227enO25/pIMFylQUQsOriB7u3zEHdnbHaTjtJPRDfOuNCD93o9k4cjivJOnFSlyfSZRn1Ajo8DGtWGNFr52ZXPQegoFXwxMnQXG2wL1dLdmBtieg5SrPzN37RWvD2YYfAzTi7oyeb0y4qY/eZV9ijiPvWFqeVuXC1r+Ese92z7gJVDOyJNcU4GB4oVIqipkEyZVoQBO0VteGcxK4zSFUF5QtB5kNKXG3o9LHRphL6erEbCTkt22Jvp9uiAOnmkUi9iwhsLlGvAmLze83tfUWMzzpDNfLSciyUw1emyY3Xpo5p9FJuSS9emhTppoV6WS1EjyJlNpo2unPFW3T6NXivo/CM/N41XR6C/h4vDOYWloHTsPRH4s/r8ZTljTFK+MbkZDevqz7pNumbAx08Qx2ZYkjPjLPqSUKP90jy/acuSoT5KVaq8npbdvDomvqbC+m4T0syDxYfv4TC5NHO2AfZXdvgPbPRNuR2K1XkLHx4cMvj9hiazexsdAOB+Vdh7oLhjBqlDOyBRRDKs5E3hFMKmxXglWEZ4ZRkEULxZ1yxC3M2La4o+mmko8dssrOCmPNppU0wtX4vTVxpBF0EOpnMdWdIvZXGw2ZVkhDlZj6aKWaXfom21UGaIthmVaaOV0Q60RhKIUaLGr1SOCPmuUamKHonzUIle2P86IdK5fhx/nZvK2VjHq1IwOnIPmuP0k8raf0GZdyuWHrU7485R9LxHA2+kx6x6XTLc6y+i+D0jPURObK6KFOTcVVjtO57ztN5B9Dv07tj1MCo9xnmOSl47cH6qbnsyNh/nqnq691O33err+sf6hK4vYZj0wFlE0bK4F0nXtfiQVYVUl3SWSNPi5UnMkJwzisel6KukEa44ywJWUNEbUgXEddIrYkD03FluKD4pHHMGXRhLIZTEw0OjxaIZRmXFcrWYUCRVRASXCwqrKtL0qRGJV5fEq0elB4kqJzGcjbjvENDTDtu4RjsdvDMY1iiys4xnBYeo9JHjBa+rhdwdtww+0CrDf3NKPWaxkfVBIx04Gf0xObPqsp10zeT3FdfrJye3M9Zpl+jBHqB8B+88dyevHeR9lSSfHZZ7Si3Nf8S+YOB4CVw++1T2DYkWdY5ZF2nVI00WavMlUhCskCVBpKVSDXGahtIcRbVomyQNqR7hitgl7LRV0gGrjrYi9u0Nku1koLYOwytZmdjm0cVodDFEjVcnSoYSyM1WZiMLQ+DFY0jSVpJgEeELQlNPFKMZBaUZpZxSxoHnJNlkBmXIsjyyrFuNdzt4YH7w2m1SsnCescJyMbEbTtQekd3xgAnENtmAGP4dj7pw8k1XPdyszTDmiy9fF4jO09XowVrGenO/fj9xPLab09RxHoXBP5uoT0zMeBDvvxd2NsfGHD/ZWPsV3gnOZTMkGdzZIEvwSqwqyLdBC7S7jMoRCBotgJ9hFLI3YIM1SgTZYpqGmhYIldXmOJpe1pRHnOJRF3lzHbKRoU7xpRFdLHBFljpXimcJIEnEnStC1vGg+0SSFL4k3E12eDNko7ynFKkDrDBmSTKEylF9fUSuR1A+ER0+sIbB2OfZ65qBt/Eewjome2lBBHWM47czj57JWGc7A1A4LTw/6hBHeZ6Cw4RBnOx8eiec09ha0E/YXA/NmbdrEbHbGP1+Mnh9njN0QGWzAc5Lq062o6mFDRcNJDRWA0xnJAB5cGKQxWWVfokhpVgTLkMtYItYsbdTF3SFiGW0lVnTp0RMN1rGlM6dJyXVsy86dMwgTnedOjNQ2SOOdOkkqWlXadOiOB5i+o9Ft9sgEd06dOb6ifx2nMPSafNuw2JGT1R7U3ZZj2kn9JM6R9MnD2BzsNW86dO5qIGlwZ06TUrrLcU6dCHBUMOq7Tp01kFVNcWtpnTpeomP/Z"/>
          <p:cNvSpPr>
            <a:spLocks noChangeAspect="1" noChangeArrowheads="1"/>
          </p:cNvSpPr>
          <p:nvPr/>
        </p:nvSpPr>
        <p:spPr bwMode="auto">
          <a:xfrm>
            <a:off x="368300" y="-546100"/>
            <a:ext cx="1971675" cy="1752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0471" y="1969804"/>
            <a:ext cx="5887642" cy="33375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9" name="Rechte verbindingslijn met pijl 8"/>
          <p:cNvCxnSpPr>
            <a:endCxn id="17" idx="0"/>
          </p:cNvCxnSpPr>
          <p:nvPr/>
        </p:nvCxnSpPr>
        <p:spPr>
          <a:xfrm>
            <a:off x="2339975" y="3140968"/>
            <a:ext cx="52411" cy="24076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Rechte verbindingslijn met pijl 10"/>
          <p:cNvCxnSpPr/>
          <p:nvPr/>
        </p:nvCxnSpPr>
        <p:spPr>
          <a:xfrm>
            <a:off x="3419872" y="2780928"/>
            <a:ext cx="72008" cy="27677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Rechte verbindingslijn met pijl 12"/>
          <p:cNvCxnSpPr/>
          <p:nvPr/>
        </p:nvCxnSpPr>
        <p:spPr>
          <a:xfrm>
            <a:off x="4953472" y="2636912"/>
            <a:ext cx="50576" cy="29117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Rechte verbindingslijn met pijl 14"/>
          <p:cNvCxnSpPr/>
          <p:nvPr/>
        </p:nvCxnSpPr>
        <p:spPr>
          <a:xfrm>
            <a:off x="7020272" y="3861048"/>
            <a:ext cx="72008" cy="16876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Tekstvak 16"/>
          <p:cNvSpPr txBox="1"/>
          <p:nvPr/>
        </p:nvSpPr>
        <p:spPr>
          <a:xfrm>
            <a:off x="1913730" y="5548660"/>
            <a:ext cx="957312" cy="461665"/>
          </a:xfrm>
          <a:prstGeom prst="rect">
            <a:avLst/>
          </a:prstGeom>
          <a:noFill/>
        </p:spPr>
        <p:txBody>
          <a:bodyPr wrap="square" rtlCol="0">
            <a:spAutoFit/>
          </a:bodyPr>
          <a:lstStyle/>
          <a:p>
            <a:r>
              <a:rPr lang="nl-NL" sz="2400" dirty="0" smtClean="0">
                <a:latin typeface="Times New Roman" panose="02020603050405020304" pitchFamily="18" charset="0"/>
                <a:cs typeface="Times New Roman" panose="02020603050405020304" pitchFamily="18" charset="0"/>
              </a:rPr>
              <a:t>Kiem</a:t>
            </a:r>
            <a:endParaRPr lang="nl-NL" sz="2400" dirty="0">
              <a:latin typeface="Times New Roman" panose="02020603050405020304" pitchFamily="18" charset="0"/>
              <a:cs typeface="Times New Roman" panose="02020603050405020304" pitchFamily="18" charset="0"/>
            </a:endParaRPr>
          </a:p>
        </p:txBody>
      </p:sp>
      <p:sp>
        <p:nvSpPr>
          <p:cNvPr id="18" name="Tekstvak 17"/>
          <p:cNvSpPr txBox="1"/>
          <p:nvPr/>
        </p:nvSpPr>
        <p:spPr>
          <a:xfrm>
            <a:off x="2871042" y="5548660"/>
            <a:ext cx="1694162" cy="461665"/>
          </a:xfrm>
          <a:prstGeom prst="rect">
            <a:avLst/>
          </a:prstGeom>
          <a:noFill/>
        </p:spPr>
        <p:txBody>
          <a:bodyPr wrap="square" rtlCol="0">
            <a:spAutoFit/>
          </a:bodyPr>
          <a:lstStyle/>
          <a:p>
            <a:r>
              <a:rPr lang="nl-NL" sz="2400" dirty="0" smtClean="0">
                <a:latin typeface="Times New Roman" panose="02020603050405020304" pitchFamily="18" charset="0"/>
                <a:cs typeface="Times New Roman" panose="02020603050405020304" pitchFamily="18" charset="0"/>
              </a:rPr>
              <a:t>Endosperm</a:t>
            </a:r>
            <a:endParaRPr lang="nl-NL" sz="2400" dirty="0">
              <a:latin typeface="Times New Roman" panose="02020603050405020304" pitchFamily="18" charset="0"/>
              <a:cs typeface="Times New Roman" panose="02020603050405020304" pitchFamily="18" charset="0"/>
            </a:endParaRPr>
          </a:p>
        </p:txBody>
      </p:sp>
      <p:sp>
        <p:nvSpPr>
          <p:cNvPr id="19" name="Tekstvak 18"/>
          <p:cNvSpPr txBox="1"/>
          <p:nvPr/>
        </p:nvSpPr>
        <p:spPr>
          <a:xfrm>
            <a:off x="4565204" y="5548660"/>
            <a:ext cx="1296911" cy="461665"/>
          </a:xfrm>
          <a:prstGeom prst="rect">
            <a:avLst/>
          </a:prstGeom>
          <a:noFill/>
        </p:spPr>
        <p:txBody>
          <a:bodyPr wrap="square" rtlCol="0">
            <a:spAutoFit/>
          </a:bodyPr>
          <a:lstStyle/>
          <a:p>
            <a:r>
              <a:rPr lang="nl-NL" sz="2400" dirty="0" smtClean="0">
                <a:latin typeface="Times New Roman" panose="02020603050405020304" pitchFamily="18" charset="0"/>
                <a:cs typeface="Times New Roman" panose="02020603050405020304" pitchFamily="18" charset="0"/>
              </a:rPr>
              <a:t>Zemel</a:t>
            </a:r>
            <a:endParaRPr lang="nl-NL" sz="2400" dirty="0">
              <a:latin typeface="Times New Roman" panose="02020603050405020304" pitchFamily="18" charset="0"/>
              <a:cs typeface="Times New Roman" panose="02020603050405020304" pitchFamily="18" charset="0"/>
            </a:endParaRPr>
          </a:p>
        </p:txBody>
      </p:sp>
      <p:sp>
        <p:nvSpPr>
          <p:cNvPr id="20" name="Tekstvak 19"/>
          <p:cNvSpPr txBox="1"/>
          <p:nvPr/>
        </p:nvSpPr>
        <p:spPr>
          <a:xfrm>
            <a:off x="6753448" y="5462117"/>
            <a:ext cx="1130920" cy="461665"/>
          </a:xfrm>
          <a:prstGeom prst="rect">
            <a:avLst/>
          </a:prstGeom>
          <a:noFill/>
        </p:spPr>
        <p:txBody>
          <a:bodyPr wrap="square" rtlCol="0">
            <a:spAutoFit/>
          </a:bodyPr>
          <a:lstStyle/>
          <a:p>
            <a:r>
              <a:rPr lang="nl-NL" sz="2400" dirty="0" smtClean="0">
                <a:latin typeface="Times New Roman" panose="02020603050405020304" pitchFamily="18" charset="0"/>
                <a:cs typeface="Times New Roman" panose="02020603050405020304" pitchFamily="18" charset="0"/>
              </a:rPr>
              <a:t>Baard</a:t>
            </a:r>
            <a:endParaRPr lang="nl-NL" sz="2400" dirty="0">
              <a:latin typeface="Times New Roman" panose="02020603050405020304" pitchFamily="18" charset="0"/>
              <a:cs typeface="Times New Roman" panose="02020603050405020304" pitchFamily="18" charset="0"/>
            </a:endParaRPr>
          </a:p>
        </p:txBody>
      </p:sp>
      <p:sp>
        <p:nvSpPr>
          <p:cNvPr id="8" name="Tijdelijke aanduiding voor dianummer 7"/>
          <p:cNvSpPr>
            <a:spLocks noGrp="1"/>
          </p:cNvSpPr>
          <p:nvPr>
            <p:ph type="sldNum" sz="quarter" idx="12"/>
          </p:nvPr>
        </p:nvSpPr>
        <p:spPr/>
        <p:txBody>
          <a:bodyPr/>
          <a:lstStyle/>
          <a:p>
            <a:fld id="{2417DDE6-8BAB-45BA-8E40-63FF49852677}" type="slidenum">
              <a:rPr lang="nl-NL" smtClean="0"/>
              <a:t>6</a:t>
            </a:fld>
            <a:endParaRPr lang="nl-NL"/>
          </a:p>
        </p:txBody>
      </p:sp>
      <p:sp>
        <p:nvSpPr>
          <p:cNvPr id="10" name="Tijdelijke aanduiding voor voettekst 9"/>
          <p:cNvSpPr>
            <a:spLocks noGrp="1"/>
          </p:cNvSpPr>
          <p:nvPr>
            <p:ph type="ftr" sz="quarter" idx="11"/>
          </p:nvPr>
        </p:nvSpPr>
        <p:spPr/>
        <p:txBody>
          <a:bodyPr/>
          <a:lstStyle/>
          <a:p>
            <a:r>
              <a:rPr lang="nl-NL" smtClean="0"/>
              <a:t>Molen De Windhond, Soest, 2014            (Henk Rutgers, Jan Vermeulen)</a:t>
            </a:r>
            <a:endParaRPr lang="nl-NL"/>
          </a:p>
        </p:txBody>
      </p:sp>
    </p:spTree>
    <p:extLst>
      <p:ext uri="{BB962C8B-B14F-4D97-AF65-F5344CB8AC3E}">
        <p14:creationId xmlns:p14="http://schemas.microsoft.com/office/powerpoint/2010/main" val="3625983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16632"/>
            <a:ext cx="7772400" cy="1470025"/>
          </a:xfrm>
        </p:spPr>
        <p:txBody>
          <a:bodyPr anchor="t"/>
          <a:lstStyle/>
          <a:p>
            <a:r>
              <a:rPr lang="en-US" sz="4000" dirty="0" smtClean="0">
                <a:latin typeface="Times New Roman" panose="02020603050405020304" pitchFamily="18" charset="0"/>
                <a:cs typeface="Times New Roman" panose="02020603050405020304" pitchFamily="18" charset="0"/>
              </a:rPr>
              <a:t>Van </a:t>
            </a:r>
            <a:r>
              <a:rPr lang="en-US" sz="4000" dirty="0" err="1" smtClean="0">
                <a:latin typeface="Times New Roman" panose="02020603050405020304" pitchFamily="18" charset="0"/>
                <a:cs typeface="Times New Roman" panose="02020603050405020304" pitchFamily="18" charset="0"/>
              </a:rPr>
              <a:t>Graan</a:t>
            </a:r>
            <a:r>
              <a:rPr lang="en-US" sz="4000" dirty="0" smtClean="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tot </a:t>
            </a:r>
            <a:r>
              <a:rPr lang="en-US" sz="4000" dirty="0" smtClean="0">
                <a:latin typeface="Times New Roman" panose="02020603050405020304" pitchFamily="18" charset="0"/>
                <a:cs typeface="Times New Roman" panose="02020603050405020304" pitchFamily="18" charset="0"/>
              </a:rPr>
              <a:t>Brood</a:t>
            </a: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r>
              <a:rPr lang="en-US" sz="3200" dirty="0" smtClean="0">
                <a:latin typeface="Times New Roman" panose="02020603050405020304" pitchFamily="18" charset="0"/>
                <a:cs typeface="Times New Roman" panose="02020603050405020304" pitchFamily="18" charset="0"/>
              </a:rPr>
              <a:t>Tarwekorrel</a:t>
            </a:r>
            <a:endParaRPr lang="nl-NL" sz="3200" dirty="0">
              <a:latin typeface="Times New Roman" panose="02020603050405020304" pitchFamily="18" charset="0"/>
              <a:cs typeface="Times New Roman" panose="02020603050405020304" pitchFamily="18" charset="0"/>
            </a:endParaRPr>
          </a:p>
        </p:txBody>
      </p:sp>
      <p:sp>
        <p:nvSpPr>
          <p:cNvPr id="4" name="AutoShape 2" descr="data:image/jpeg;base64,/9j/4AAQSkZJRgABAQAAAQABAAD/2wCEAAkGBhISEBUSEhISEBQVFQ8VFBUUEBAPDxUQFBAVFBQQFBQXHCYeFxkjGRQUHy8gIycpLCwsFR4xNTAqNSYrLCkBCQoKDgwOFw8PFCkYFBgpKSkpKSkpKSkpKSkpKSkpKSkpKSkpKSkpKSkpKSwpKSkpKSkpKSkpKSkpLCkpKSkpKf/AABEIALgAzwMBIgACEQEDEQH/xAAbAAACAwEBAQAAAAAAAAAAAAADBAECBQAGB//EAD8QAAICAQIBCAUKBQQDAQAAAAECAAMRBCESBRMxQVFxkaEiYYGxwQYUIzJCUmJy0eGCkrLC8ENTc6IzY3Qk/8QAGQEAAwEBAQAAAAAAAAAAAAAAAAECAwQF/8QAIxEBAQACAgIBBAMAAAAAAAAAAAECEQMhEjFBBCNRcSIyYf/aAAwDAQACEQMRAD8A+fo8OhgKk3jfDOeuapV4auyLAS3FEk6LMwoETpjqLJoWJleGSRLCTSDKxeyreOESmItgqKIQaeMKm3l7ZbEdoO/JfR8eo4Opq3z3I9dv9hhFb/8AFa3+9qkB7kRrD5sJHIbcNwYdVeq6P/neX1VXBotN/wCx9TZ7Aq1g+UxyvcV8M7R6fJcdbU6gD1kVlx5oJ6HkyvF2pXp5rTADb/ZqVfeWmZ8nyPndIPQbOE/lKMD741yLcbLtSR/q0azHe7rj3x59nDGqq4E06HbFCuR67XZ/cBNIvjgT7qDP5n9M+8eEDyvTzmrFa9lFY7MKgPukG4Na5/E2O7OB8JzztW2jVsjH8q+LZPulMy/F9GvrZj4YUf3QJaI05lq3gTLVmVJ0m0zIM4SCZNSE4i9kPYYuYKj53XXCcMmsQ+J3WpKtXBlI3YsXzKlITTriPBYlS8PzsKDAkM0Bz0o90jQG4pdTE+chKmhoHf8ATb1PSfYy2qT4gRbnJYt9HZ36b+uyKcZj0K9L8lgDc3/Dco/NYvAPfL/Kyvm/m1P+1p0B/Mzb/wBMB8ks84uM+lqNIvsAttb2YUSvynuNmrsPUpCDswqgHzzMNfcn4V8J+SgB1dRbGF43PsUqPNhGPkk3BqWz9mnUg/wgfERHQKUqvsHSFoQduXvVj5Vmb3yc5O49Vqc9Cm4H+K/J8gYZ33REV6orqb7enmxZj821S/HwgNMYPTZNVjkf+S1R7BxWHzZY3oauJ1HaVB7s5PlmYz0pp29IX7qqPbjJ8yZQrIWzLFu0k+Jl+qEK0IwlYkYhFG0E2plHaWaBtMRQN3g8yrPK8USo8TQsKVilN8I1s7rE1ZzFnaS9sWtsl4wxhbCc7M/noVbpdxGjfOyOPMV44ZGk6IZRDqYsGhFskg9pritduwIPzcEMMgjnD0/r0wL6QEF6ssoyWXZrUHaR9pfxAd4kVtmq71Cg+zngPjEBcQQQSCNwRkEH1HqlYqe8+QukyFfqFlz+r0aErHnY0xtWx56zPTzluf5z+09r8hQG0lTsFBc3k8KhQcWH0sDrPCJjaD5NtqNbqExhU4myTgBrVzUfWNyf4Zw3P7l/xeg9JyUG5N1NxyOFlK424io4Rn1Djz7JtclnmzqGxg2rfYM/cWpWz/M5jvK+nbT6J6kPo11BD63C5a32sRMti3FYr5JTk/p3yeIbnyx7Jlllvc/FFjM5oLVUo7LHPezBV8k849ydV9Zvuq3ifRHvgtUnpBd/RSpfaEBPmTHNNtWfxMB7FGf0j+EuSuXAkrLQ2hXm5PDLyDAKPFbWjFhiV5lw4AzygeDseQrQsN4Gq6G5yJrCz0bIVXssi72SzoZwqjmoYEKgMtzcsolWjaFhlkCdmSFwZfjgxvLiuRUmNI/0d/8AxofDUV/rETNLRVbWjtps/wCro/8AbFuZhMpFX0+o/IyzGgox1Vv4mxgffN3kjgDceAHBAYgYLVKvCAe3HEZ5/kZea0NSgfYrPj6Z98f5N1mHG+xyD7Vx8J4nLnrO2NI0uUKud+jxnjJBHqLjPkIHlTTI1lhVfr0CvIOxTis2HryYnotWTYwB3AcZ7B0E+GY0NTwsBvhKyQT90cZx37Q4s7r9nlXl9RZm2w/jfHcDiPdCJ/GfFgP7ZjaZ+s9/jNa4YIX7qoPbjJ8zOrSB0aWBgUMtxRaZiicZUNILx6JSwxLURxzE75eMVCLiQIVoMR5G8BLKZYJLCmd2x7Tze04LvGqa8xhdHM/I5iz+bgnSadmmxFbNOY5kLiVEqYytMuNLnqleSS9MdrWQmmjlOnMzyyVIvoKc2Y7UvX+ah8eYEA1fo59R900+T6MWp3keKOPjANRlcdoA90xuRvcWKVrVeoLWB1fVVRjyg9X6BFgGADv47fCW5RcgHG+CfIyLbRZUw3Honp6eID9hPJ5L2c9p5DPCHdulznuUnomrynfnTPg/VS857WKekfFseyef0FrWMqKekj2KBNjV7UWqOjm7APVxJxHx6ZXFeztec5N03OWKg6yPAbn3R97MuzdpOO7Ow8MRbkh+Fmf7qOR3nCj3w9I2E7kLgy3FIxJglPFOJkTsxbShmitzQ9hithmmNUA0qTJJlC0dVHmF5P8A8xDDQ5m1TpsxmvR+qF5WkxYul5PxHHowJqfNcdUpZRI81MW2mJ6hcDHXNu6nG8ybEy0uZJyIhY3UktzEPXXK8megl0+8brqxCJTtCLVMrkYuiX6Svq9NPNsfGL1af0lBHWg/7DMP0Du6O8biNFB85HVm1GHczBvjM7T227enO25/pIMFylQUQsOriB7u3zEHdnbHaTjtJPRDfOuNCD93o9k4cjivJOnFSlyfSZRn1Ajo8DGtWGNFr52ZXPQegoFXwxMnQXG2wL1dLdmBtieg5SrPzN37RWvD2YYfAzTi7oyeb0y4qY/eZV9ijiPvWFqeVuXC1r+Ese92z7gJVDOyJNcU4GB4oVIqipkEyZVoQBO0VteGcxK4zSFUF5QtB5kNKXG3o9LHRphL6erEbCTkt22Jvp9uiAOnmkUi9iwhsLlGvAmLze83tfUWMzzpDNfLSciyUw1emyY3Xpo5p9FJuSS9emhTppoV6WS1EjyJlNpo2unPFW3T6NXivo/CM/N41XR6C/h4vDOYWloHTsPRH4s/r8ZTljTFK+MbkZDevqz7pNumbAx08Qx2ZYkjPjLPqSUKP90jy/acuSoT5KVaq8npbdvDomvqbC+m4T0syDxYfv4TC5NHO2AfZXdvgPbPRNuR2K1XkLHx4cMvj9hiazexsdAOB+Vdh7oLhjBqlDOyBRRDKs5E3hFMKmxXglWEZ4ZRkEULxZ1yxC3M2La4o+mmko8dssrOCmPNppU0wtX4vTVxpBF0EOpnMdWdIvZXGw2ZVkhDlZj6aKWaXfom21UGaIthmVaaOV0Q60RhKIUaLGr1SOCPmuUamKHonzUIle2P86IdK5fhx/nZvK2VjHq1IwOnIPmuP0k8raf0GZdyuWHrU7485R9LxHA2+kx6x6XTLc6y+i+D0jPURObK6KFOTcVVjtO57ztN5B9Dv07tj1MCo9xnmOSl47cH6qbnsyNh/nqnq691O33err+sf6hK4vYZj0wFlE0bK4F0nXtfiQVYVUl3SWSNPi5UnMkJwzisel6KukEa44ywJWUNEbUgXEddIrYkD03FluKD4pHHMGXRhLIZTEw0OjxaIZRmXFcrWYUCRVRASXCwqrKtL0qRGJV5fEq0elB4kqJzGcjbjvENDTDtu4RjsdvDMY1iiys4xnBYeo9JHjBa+rhdwdtww+0CrDf3NKPWaxkfVBIx04Gf0xObPqsp10zeT3FdfrJye3M9Zpl+jBHqB8B+88dyevHeR9lSSfHZZ7Si3Nf8S+YOB4CVw++1T2DYkWdY5ZF2nVI00WavMlUhCskCVBpKVSDXGahtIcRbVomyQNqR7hitgl7LRV0gGrjrYi9u0Nku1koLYOwytZmdjm0cVodDFEjVcnSoYSyM1WZiMLQ+DFY0jSVpJgEeELQlNPFKMZBaUZpZxSxoHnJNlkBmXIsjyyrFuNdzt4YH7w2m1SsnCescJyMbEbTtQekd3xgAnENtmAGP4dj7pw8k1XPdyszTDmiy9fF4jO09XowVrGenO/fj9xPLab09RxHoXBP5uoT0zMeBDvvxd2NsfGHD/ZWPsV3gnOZTMkGdzZIEvwSqwqyLdBC7S7jMoRCBotgJ9hFLI3YIM1SgTZYpqGmhYIldXmOJpe1pRHnOJRF3lzHbKRoU7xpRFdLHBFljpXimcJIEnEnStC1vGg+0SSFL4k3E12eDNko7ynFKkDrDBmSTKEylF9fUSuR1A+ER0+sIbB2OfZ65qBt/Eewjome2lBBHWM47czj57JWGc7A1A4LTw/6hBHeZ6Cw4RBnOx8eiec09ha0E/YXA/NmbdrEbHbGP1+Mnh9njN0QGWzAc5Lq062o6mFDRcNJDRWA0xnJAB5cGKQxWWVfokhpVgTLkMtYItYsbdTF3SFiGW0lVnTp0RMN1rGlM6dJyXVsy86dMwgTnedOjNQ2SOOdOkkqWlXadOiOB5i+o9Ft9sgEd06dOb6ifx2nMPSafNuw2JGT1R7U3ZZj2kn9JM6R9MnD2BzsNW86dO5qIGlwZ06TUrrLcU6dCHBUMOq7Tp01kFVNcWtpnTpeomP/Z"/>
          <p:cNvSpPr>
            <a:spLocks noChangeAspect="1" noChangeArrowheads="1"/>
          </p:cNvSpPr>
          <p:nvPr/>
        </p:nvSpPr>
        <p:spPr bwMode="auto">
          <a:xfrm>
            <a:off x="63500" y="-850900"/>
            <a:ext cx="1971675" cy="1752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6" name="AutoShape 4" descr="data:image/jpeg;base64,/9j/4AAQSkZJRgABAQAAAQABAAD/2wCEAAkGBhISEBUSEhISEBQVFQ8VFBUUEBAPDxUQFBAVFBQQFBQXHCYeFxkjGRQUHy8gIycpLCwsFR4xNTAqNSYrLCkBCQoKDgwOFw8PFCkYFBgpKSkpKSkpKSkpKSkpKSkpKSkpKSkpKSkpKSkpKSwpKSkpKSkpKSkpKSkpLCkpKSkpKf/AABEIALgAzwMBIgACEQEDEQH/xAAbAAACAwEBAQAAAAAAAAAAAAADBAECBQAGB//EAD8QAAICAQIBCAUKBQQDAQAAAAECAAMRBCESBRMxQVFxkaEiYYGxwQYUIzJCUmJy0eGCkrLC8ENTc6IzY3Qk/8QAGQEAAwEBAQAAAAAAAAAAAAAAAAECAwQF/8QAIxEBAQACAgIBBAMAAAAAAAAAAAECEQMhEjFBBCNRcSIyYf/aAAwDAQACEQMRAD8A+fo8OhgKk3jfDOeuapV4auyLAS3FEk6LMwoETpjqLJoWJleGSRLCTSDKxeyreOESmItgqKIQaeMKm3l7ZbEdoO/JfR8eo4Opq3z3I9dv9hhFb/8AFa3+9qkB7kRrD5sJHIbcNwYdVeq6P/neX1VXBotN/wCx9TZ7Aq1g+UxyvcV8M7R6fJcdbU6gD1kVlx5oJ6HkyvF2pXp5rTADb/ZqVfeWmZ8nyPndIPQbOE/lKMD741yLcbLtSR/q0azHe7rj3x59nDGqq4E06HbFCuR67XZ/cBNIvjgT7qDP5n9M+8eEDyvTzmrFa9lFY7MKgPukG4Na5/E2O7OB8JzztW2jVsjH8q+LZPulMy/F9GvrZj4YUf3QJaI05lq3gTLVmVJ0m0zIM4SCZNSE4i9kPYYuYKj53XXCcMmsQ+J3WpKtXBlI3YsXzKlITTriPBYlS8PzsKDAkM0Bz0o90jQG4pdTE+chKmhoHf8ATb1PSfYy2qT4gRbnJYt9HZ36b+uyKcZj0K9L8lgDc3/Dco/NYvAPfL/Kyvm/m1P+1p0B/Mzb/wBMB8ks84uM+lqNIvsAttb2YUSvynuNmrsPUpCDswqgHzzMNfcn4V8J+SgB1dRbGF43PsUqPNhGPkk3BqWz9mnUg/wgfERHQKUqvsHSFoQduXvVj5Vmb3yc5O49Vqc9Cm4H+K/J8gYZ33REV6orqb7enmxZj821S/HwgNMYPTZNVjkf+S1R7BxWHzZY3oauJ1HaVB7s5PlmYz0pp29IX7qqPbjJ8yZQrIWzLFu0k+Jl+qEK0IwlYkYhFG0E2plHaWaBtMRQN3g8yrPK8USo8TQsKVilN8I1s7rE1ZzFnaS9sWtsl4wxhbCc7M/noVbpdxGjfOyOPMV44ZGk6IZRDqYsGhFskg9pritduwIPzcEMMgjnD0/r0wL6QEF6ssoyWXZrUHaR9pfxAd4kVtmq71Cg+zngPjEBcQQQSCNwRkEH1HqlYqe8+QukyFfqFlz+r0aErHnY0xtWx56zPTzluf5z+09r8hQG0lTsFBc3k8KhQcWH0sDrPCJjaD5NtqNbqExhU4myTgBrVzUfWNyf4Zw3P7l/xeg9JyUG5N1NxyOFlK424io4Rn1Djz7JtclnmzqGxg2rfYM/cWpWz/M5jvK+nbT6J6kPo11BD63C5a32sRMti3FYr5JTk/p3yeIbnyx7Jlllvc/FFjM5oLVUo7LHPezBV8k849ydV9Zvuq3ifRHvgtUnpBd/RSpfaEBPmTHNNtWfxMB7FGf0j+EuSuXAkrLQ2hXm5PDLyDAKPFbWjFhiV5lw4AzygeDseQrQsN4Gq6G5yJrCz0bIVXssi72SzoZwqjmoYEKgMtzcsolWjaFhlkCdmSFwZfjgxvLiuRUmNI/0d/8AxofDUV/rETNLRVbWjtps/wCro/8AbFuZhMpFX0+o/IyzGgox1Vv4mxgffN3kjgDceAHBAYgYLVKvCAe3HEZ5/kZea0NSgfYrPj6Z98f5N1mHG+xyD7Vx8J4nLnrO2NI0uUKud+jxnjJBHqLjPkIHlTTI1lhVfr0CvIOxTis2HryYnotWTYwB3AcZ7B0E+GY0NTwsBvhKyQT90cZx37Q4s7r9nlXl9RZm2w/jfHcDiPdCJ/GfFgP7ZjaZ+s9/jNa4YIX7qoPbjJ8zOrSB0aWBgUMtxRaZiicZUNILx6JSwxLURxzE75eMVCLiQIVoMR5G8BLKZYJLCmd2x7Tze04LvGqa8xhdHM/I5iz+bgnSadmmxFbNOY5kLiVEqYytMuNLnqleSS9MdrWQmmjlOnMzyyVIvoKc2Y7UvX+ah8eYEA1fo59R900+T6MWp3keKOPjANRlcdoA90xuRvcWKVrVeoLWB1fVVRjyg9X6BFgGADv47fCW5RcgHG+CfIyLbRZUw3Honp6eID9hPJ5L2c9p5DPCHdulznuUnomrynfnTPg/VS857WKekfFseyef0FrWMqKekj2KBNjV7UWqOjm7APVxJxHx6ZXFeztec5N03OWKg6yPAbn3R97MuzdpOO7Ow8MRbkh+Fmf7qOR3nCj3w9I2E7kLgy3FIxJglPFOJkTsxbShmitzQ9hithmmNUA0qTJJlC0dVHmF5P8A8xDDQ5m1TpsxmvR+qF5WkxYul5PxHHowJqfNcdUpZRI81MW2mJ6hcDHXNu6nG8ybEy0uZJyIhY3UktzEPXXK8megl0+8brqxCJTtCLVMrkYuiX6Svq9NPNsfGL1af0lBHWg/7DMP0Du6O8biNFB85HVm1GHczBvjM7T227enO25/pIMFylQUQsOriB7u3zEHdnbHaTjtJPRDfOuNCD93o9k4cjivJOnFSlyfSZRn1Ajo8DGtWGNFr52ZXPQegoFXwxMnQXG2wL1dLdmBtieg5SrPzN37RWvD2YYfAzTi7oyeb0y4qY/eZV9ijiPvWFqeVuXC1r+Ese92z7gJVDOyJNcU4GB4oVIqipkEyZVoQBO0VteGcxK4zSFUF5QtB5kNKXG3o9LHRphL6erEbCTkt22Jvp9uiAOnmkUi9iwhsLlGvAmLze83tfUWMzzpDNfLSciyUw1emyY3Xpo5p9FJuSS9emhTppoV6WS1EjyJlNpo2unPFW3T6NXivo/CM/N41XR6C/h4vDOYWloHTsPRH4s/r8ZTljTFK+MbkZDevqz7pNumbAx08Qx2ZYkjPjLPqSUKP90jy/acuSoT5KVaq8npbdvDomvqbC+m4T0syDxYfv4TC5NHO2AfZXdvgPbPRNuR2K1XkLHx4cMvj9hiazexsdAOB+Vdh7oLhjBqlDOyBRRDKs5E3hFMKmxXglWEZ4ZRkEULxZ1yxC3M2La4o+mmko8dssrOCmPNppU0wtX4vTVxpBF0EOpnMdWdIvZXGw2ZVkhDlZj6aKWaXfom21UGaIthmVaaOV0Q60RhKIUaLGr1SOCPmuUamKHonzUIle2P86IdK5fhx/nZvK2VjHq1IwOnIPmuP0k8raf0GZdyuWHrU7485R9LxHA2+kx6x6XTLc6y+i+D0jPURObK6KFOTcVVjtO57ztN5B9Dv07tj1MCo9xnmOSl47cH6qbnsyNh/nqnq691O33err+sf6hK4vYZj0wFlE0bK4F0nXtfiQVYVUl3SWSNPi5UnMkJwzisel6KukEa44ywJWUNEbUgXEddIrYkD03FluKD4pHHMGXRhLIZTEw0OjxaIZRmXFcrWYUCRVRASXCwqrKtL0qRGJV5fEq0elB4kqJzGcjbjvENDTDtu4RjsdvDMY1iiys4xnBYeo9JHjBa+rhdwdtww+0CrDf3NKPWaxkfVBIx04Gf0xObPqsp10zeT3FdfrJye3M9Zpl+jBHqB8B+88dyevHeR9lSSfHZZ7Si3Nf8S+YOB4CVw++1T2DYkWdY5ZF2nVI00WavMlUhCskCVBpKVSDXGahtIcRbVomyQNqR7hitgl7LRV0gGrjrYi9u0Nku1koLYOwytZmdjm0cVodDFEjVcnSoYSyM1WZiMLQ+DFY0jSVpJgEeELQlNPFKMZBaUZpZxSxoHnJNlkBmXIsjyyrFuNdzt4YH7w2m1SsnCescJyMbEbTtQekd3xgAnENtmAGP4dj7pw8k1XPdyszTDmiy9fF4jO09XowVrGenO/fj9xPLab09RxHoXBP5uoT0zMeBDvvxd2NsfGHD/ZWPsV3gnOZTMkGdzZIEvwSqwqyLdBC7S7jMoRCBotgJ9hFLI3YIM1SgTZYpqGmhYIldXmOJpe1pRHnOJRF3lzHbKRoU7xpRFdLHBFljpXimcJIEnEnStC1vGg+0SSFL4k3E12eDNko7ynFKkDrDBmSTKEylF9fUSuR1A+ER0+sIbB2OfZ65qBt/Eewjome2lBBHWM47czj57JWGc7A1A4LTw/6hBHeZ6Cw4RBnOx8eiec09ha0E/YXA/NmbdrEbHbGP1+Mnh9njN0QGWzAc5Lq062o6mFDRcNJDRWA0xnJAB5cGKQxWWVfokhpVgTLkMtYItYsbdTF3SFiGW0lVnTp0RMN1rGlM6dJyXVsy86dMwgTnedOjNQ2SOOdOkkqWlXadOiOB5i+o9Ft9sgEd06dOb6ifx2nMPSafNuw2JGT1R7U3ZZj2kn9JM6R9MnD2BzsNW86dO5qIGlwZ06TUrrLcU6dCHBUMOq7Tp01kFVNcWtpnTpeomP/Z"/>
          <p:cNvSpPr>
            <a:spLocks noChangeAspect="1" noChangeArrowheads="1"/>
          </p:cNvSpPr>
          <p:nvPr/>
        </p:nvSpPr>
        <p:spPr bwMode="auto">
          <a:xfrm>
            <a:off x="215900" y="-698500"/>
            <a:ext cx="1971675" cy="1752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7" name="AutoShape 6" descr="data:image/jpeg;base64,/9j/4AAQSkZJRgABAQAAAQABAAD/2wCEAAkGBhISEBUSEhISEBQVFQ8VFBUUEBAPDxUQFBAVFBQQFBQXHCYeFxkjGRQUHy8gIycpLCwsFR4xNTAqNSYrLCkBCQoKDgwOFw8PFCkYFBgpKSkpKSkpKSkpKSkpKSkpKSkpKSkpKSkpKSkpKSwpKSkpKSkpKSkpKSkpLCkpKSkpKf/AABEIALgAzwMBIgACEQEDEQH/xAAbAAACAwEBAQAAAAAAAAAAAAADBAECBQAGB//EAD8QAAICAQIBCAUKBQQDAQAAAAECAAMRBCESBRMxQVFxkaEiYYGxwQYUIzJCUmJy0eGCkrLC8ENTc6IzY3Qk/8QAGQEAAwEBAQAAAAAAAAAAAAAAAAECAwQF/8QAIxEBAQACAgIBBAMAAAAAAAAAAAECEQMhEjFBBCNRcSIyYf/aAAwDAQACEQMRAD8A+fo8OhgKk3jfDOeuapV4auyLAS3FEk6LMwoETpjqLJoWJleGSRLCTSDKxeyreOESmItgqKIQaeMKm3l7ZbEdoO/JfR8eo4Opq3z3I9dv9hhFb/8AFa3+9qkB7kRrD5sJHIbcNwYdVeq6P/neX1VXBotN/wCx9TZ7Aq1g+UxyvcV8M7R6fJcdbU6gD1kVlx5oJ6HkyvF2pXp5rTADb/ZqVfeWmZ8nyPndIPQbOE/lKMD741yLcbLtSR/q0azHe7rj3x59nDGqq4E06HbFCuR67XZ/cBNIvjgT7qDP5n9M+8eEDyvTzmrFa9lFY7MKgPukG4Na5/E2O7OB8JzztW2jVsjH8q+LZPulMy/F9GvrZj4YUf3QJaI05lq3gTLVmVJ0m0zIM4SCZNSE4i9kPYYuYKj53XXCcMmsQ+J3WpKtXBlI3YsXzKlITTriPBYlS8PzsKDAkM0Bz0o90jQG4pdTE+chKmhoHf8ATb1PSfYy2qT4gRbnJYt9HZ36b+uyKcZj0K9L8lgDc3/Dco/NYvAPfL/Kyvm/m1P+1p0B/Mzb/wBMB8ks84uM+lqNIvsAttb2YUSvynuNmrsPUpCDswqgHzzMNfcn4V8J+SgB1dRbGF43PsUqPNhGPkk3BqWz9mnUg/wgfERHQKUqvsHSFoQduXvVj5Vmb3yc5O49Vqc9Cm4H+K/J8gYZ33REV6orqb7enmxZj821S/HwgNMYPTZNVjkf+S1R7BxWHzZY3oauJ1HaVB7s5PlmYz0pp29IX7qqPbjJ8yZQrIWzLFu0k+Jl+qEK0IwlYkYhFG0E2plHaWaBtMRQN3g8yrPK8USo8TQsKVilN8I1s7rE1ZzFnaS9sWtsl4wxhbCc7M/noVbpdxGjfOyOPMV44ZGk6IZRDqYsGhFskg9pritduwIPzcEMMgjnD0/r0wL6QEF6ssoyWXZrUHaR9pfxAd4kVtmq71Cg+zngPjEBcQQQSCNwRkEH1HqlYqe8+QukyFfqFlz+r0aErHnY0xtWx56zPTzluf5z+09r8hQG0lTsFBc3k8KhQcWH0sDrPCJjaD5NtqNbqExhU4myTgBrVzUfWNyf4Zw3P7l/xeg9JyUG5N1NxyOFlK424io4Rn1Djz7JtclnmzqGxg2rfYM/cWpWz/M5jvK+nbT6J6kPo11BD63C5a32sRMti3FYr5JTk/p3yeIbnyx7Jlllvc/FFjM5oLVUo7LHPezBV8k849ydV9Zvuq3ifRHvgtUnpBd/RSpfaEBPmTHNNtWfxMB7FGf0j+EuSuXAkrLQ2hXm5PDLyDAKPFbWjFhiV5lw4AzygeDseQrQsN4Gq6G5yJrCz0bIVXssi72SzoZwqjmoYEKgMtzcsolWjaFhlkCdmSFwZfjgxvLiuRUmNI/0d/8AxofDUV/rETNLRVbWjtps/wCro/8AbFuZhMpFX0+o/IyzGgox1Vv4mxgffN3kjgDceAHBAYgYLVKvCAe3HEZ5/kZea0NSgfYrPj6Z98f5N1mHG+xyD7Vx8J4nLnrO2NI0uUKud+jxnjJBHqLjPkIHlTTI1lhVfr0CvIOxTis2HryYnotWTYwB3AcZ7B0E+GY0NTwsBvhKyQT90cZx37Q4s7r9nlXl9RZm2w/jfHcDiPdCJ/GfFgP7ZjaZ+s9/jNa4YIX7qoPbjJ8zOrSB0aWBgUMtxRaZiicZUNILx6JSwxLURxzE75eMVCLiQIVoMR5G8BLKZYJLCmd2x7Tze04LvGqa8xhdHM/I5iz+bgnSadmmxFbNOY5kLiVEqYytMuNLnqleSS9MdrWQmmjlOnMzyyVIvoKc2Y7UvX+ah8eYEA1fo59R900+T6MWp3keKOPjANRlcdoA90xuRvcWKVrVeoLWB1fVVRjyg9X6BFgGADv47fCW5RcgHG+CfIyLbRZUw3Honp6eID9hPJ5L2c9p5DPCHdulznuUnomrynfnTPg/VS857WKekfFseyef0FrWMqKekj2KBNjV7UWqOjm7APVxJxHx6ZXFeztec5N03OWKg6yPAbn3R97MuzdpOO7Ow8MRbkh+Fmf7qOR3nCj3w9I2E7kLgy3FIxJglPFOJkTsxbShmitzQ9hithmmNUA0qTJJlC0dVHmF5P8A8xDDQ5m1TpsxmvR+qF5WkxYul5PxHHowJqfNcdUpZRI81MW2mJ6hcDHXNu6nG8ybEy0uZJyIhY3UktzEPXXK8megl0+8brqxCJTtCLVMrkYuiX6Svq9NPNsfGL1af0lBHWg/7DMP0Du6O8biNFB85HVm1GHczBvjM7T227enO25/pIMFylQUQsOriB7u3zEHdnbHaTjtJPRDfOuNCD93o9k4cjivJOnFSlyfSZRn1Ajo8DGtWGNFr52ZXPQegoFXwxMnQXG2wL1dLdmBtieg5SrPzN37RWvD2YYfAzTi7oyeb0y4qY/eZV9ijiPvWFqeVuXC1r+Ese92z7gJVDOyJNcU4GB4oVIqipkEyZVoQBO0VteGcxK4zSFUF5QtB5kNKXG3o9LHRphL6erEbCTkt22Jvp9uiAOnmkUi9iwhsLlGvAmLze83tfUWMzzpDNfLSciyUw1emyY3Xpo5p9FJuSS9emhTppoV6WS1EjyJlNpo2unPFW3T6NXivo/CM/N41XR6C/h4vDOYWloHTsPRH4s/r8ZTljTFK+MbkZDevqz7pNumbAx08Qx2ZYkjPjLPqSUKP90jy/acuSoT5KVaq8npbdvDomvqbC+m4T0syDxYfv4TC5NHO2AfZXdvgPbPRNuR2K1XkLHx4cMvj9hiazexsdAOB+Vdh7oLhjBqlDOyBRRDKs5E3hFMKmxXglWEZ4ZRkEULxZ1yxC3M2La4o+mmko8dssrOCmPNppU0wtX4vTVxpBF0EOpnMdWdIvZXGw2ZVkhDlZj6aKWaXfom21UGaIthmVaaOV0Q60RhKIUaLGr1SOCPmuUamKHonzUIle2P86IdK5fhx/nZvK2VjHq1IwOnIPmuP0k8raf0GZdyuWHrU7485R9LxHA2+kx6x6XTLc6y+i+D0jPURObK6KFOTcVVjtO57ztN5B9Dv07tj1MCo9xnmOSl47cH6qbnsyNh/nqnq691O33err+sf6hK4vYZj0wFlE0bK4F0nXtfiQVYVUl3SWSNPi5UnMkJwzisel6KukEa44ywJWUNEbUgXEddIrYkD03FluKD4pHHMGXRhLIZTEw0OjxaIZRmXFcrWYUCRVRASXCwqrKtL0qRGJV5fEq0elB4kqJzGcjbjvENDTDtu4RjsdvDMY1iiys4xnBYeo9JHjBa+rhdwdtww+0CrDf3NKPWaxkfVBIx04Gf0xObPqsp10zeT3FdfrJye3M9Zpl+jBHqB8B+88dyevHeR9lSSfHZZ7Si3Nf8S+YOB4CVw++1T2DYkWdY5ZF2nVI00WavMlUhCskCVBpKVSDXGahtIcRbVomyQNqR7hitgl7LRV0gGrjrYi9u0Nku1koLYOwytZmdjm0cVodDFEjVcnSoYSyM1WZiMLQ+DFY0jSVpJgEeELQlNPFKMZBaUZpZxSxoHnJNlkBmXIsjyyrFuNdzt4YH7w2m1SsnCescJyMbEbTtQekd3xgAnENtmAGP4dj7pw8k1XPdyszTDmiy9fF4jO09XowVrGenO/fj9xPLab09RxHoXBP5uoT0zMeBDvvxd2NsfGHD/ZWPsV3gnOZTMkGdzZIEvwSqwqyLdBC7S7jMoRCBotgJ9hFLI3YIM1SgTZYpqGmhYIldXmOJpe1pRHnOJRF3lzHbKRoU7xpRFdLHBFljpXimcJIEnEnStC1vGg+0SSFL4k3E12eDNko7ynFKkDrDBmSTKEylF9fUSuR1A+ER0+sIbB2OfZ65qBt/Eewjome2lBBHWM47czj57JWGc7A1A4LTw/6hBHeZ6Cw4RBnOx8eiec09ha0E/YXA/NmbdrEbHbGP1+Mnh9njN0QGWzAc5Lq062o6mFDRcNJDRWA0xnJAB5cGKQxWWVfokhpVgTLkMtYItYsbdTF3SFiGW0lVnTp0RMN1rGlM6dJyXVsy86dMwgTnedOjNQ2SOOdOkkqWlXadOiOB5i+o9Ft9sgEd06dOb6ifx2nMPSafNuw2JGT1R7U3ZZj2kn9JM6R9MnD2BzsNW86dO5qIGlwZ06TUrrLcU6dCHBUMOq7Tp01kFVNcWtpnTpeomP/Z"/>
          <p:cNvSpPr>
            <a:spLocks noChangeAspect="1" noChangeArrowheads="1"/>
          </p:cNvSpPr>
          <p:nvPr/>
        </p:nvSpPr>
        <p:spPr bwMode="auto">
          <a:xfrm>
            <a:off x="368300" y="-546100"/>
            <a:ext cx="1971675" cy="1752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8" name="Rechthoek 7"/>
          <p:cNvSpPr/>
          <p:nvPr/>
        </p:nvSpPr>
        <p:spPr>
          <a:xfrm>
            <a:off x="676796" y="1916956"/>
            <a:ext cx="7339087" cy="4893647"/>
          </a:xfrm>
          <a:prstGeom prst="rect">
            <a:avLst/>
          </a:prstGeom>
        </p:spPr>
        <p:txBody>
          <a:bodyPr wrap="square">
            <a:spAutoFit/>
          </a:bodyPr>
          <a:lstStyle/>
          <a:p>
            <a:pPr marL="342900" indent="-342900">
              <a:buFont typeface="Arial" panose="020B0604020202020204" pitchFamily="34" charset="0"/>
              <a:buChar char="•"/>
            </a:pPr>
            <a:r>
              <a:rPr lang="en-US" sz="2400" dirty="0" err="1" smtClean="0">
                <a:latin typeface="Times New Roman" panose="02020603050405020304" pitchFamily="18" charset="0"/>
                <a:cs typeface="Times New Roman" panose="02020603050405020304" pitchFamily="18" charset="0"/>
              </a:rPr>
              <a:t>Zemel</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ca.15%          7 </a:t>
            </a:r>
            <a:r>
              <a:rPr lang="en-US" sz="2400" dirty="0" err="1" smtClean="0">
                <a:latin typeface="Times New Roman" panose="02020603050405020304" pitchFamily="18" charset="0"/>
                <a:cs typeface="Times New Roman" panose="02020603050405020304" pitchFamily="18" charset="0"/>
              </a:rPr>
              <a:t>lagen</a:t>
            </a:r>
            <a:r>
              <a:rPr lang="en-US" sz="2400" dirty="0" smtClean="0">
                <a:latin typeface="Times New Roman" panose="02020603050405020304" pitchFamily="18" charset="0"/>
                <a:cs typeface="Times New Roman" panose="02020603050405020304" pitchFamily="18" charset="0"/>
              </a:rPr>
              <a:t>; </a:t>
            </a:r>
            <a:br>
              <a:rPr lang="en-US" sz="2400"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			  De </a:t>
            </a:r>
            <a:r>
              <a:rPr lang="en-US" sz="2400" dirty="0" err="1" smtClean="0">
                <a:latin typeface="Times New Roman" panose="02020603050405020304" pitchFamily="18" charset="0"/>
                <a:cs typeface="Times New Roman" panose="02020603050405020304" pitchFamily="18" charset="0"/>
              </a:rPr>
              <a:t>binnenste</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laag</a:t>
            </a:r>
            <a:r>
              <a:rPr lang="en-US" sz="2400" dirty="0" smtClean="0">
                <a:latin typeface="Times New Roman" panose="02020603050405020304" pitchFamily="18" charset="0"/>
                <a:cs typeface="Times New Roman" panose="02020603050405020304" pitchFamily="18" charset="0"/>
              </a:rPr>
              <a:t> = </a:t>
            </a:r>
            <a:r>
              <a:rPr lang="en-US" sz="2400" dirty="0" err="1" smtClean="0">
                <a:latin typeface="Times New Roman" panose="02020603050405020304" pitchFamily="18" charset="0"/>
                <a:cs typeface="Times New Roman" panose="02020603050405020304" pitchFamily="18" charset="0"/>
              </a:rPr>
              <a:t>Aleuron</a:t>
            </a:r>
            <a:r>
              <a:rPr lang="en-US" sz="2400" dirty="0" smtClean="0">
                <a:latin typeface="Times New Roman" panose="02020603050405020304" pitchFamily="18" charset="0"/>
                <a:cs typeface="Times New Roman" panose="02020603050405020304" pitchFamily="18" charset="0"/>
              </a:rPr>
              <a:t> </a:t>
            </a:r>
            <a:br>
              <a:rPr lang="en-US" sz="2400"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			  </a:t>
            </a:r>
            <a:r>
              <a:rPr lang="en-US" sz="2400" i="1" dirty="0" err="1" smtClean="0">
                <a:latin typeface="Times New Roman" panose="02020603050405020304" pitchFamily="18" charset="0"/>
                <a:cs typeface="Times New Roman" panose="02020603050405020304" pitchFamily="18" charset="0"/>
              </a:rPr>
              <a:t>Tegen</a:t>
            </a:r>
            <a:r>
              <a:rPr lang="en-US" sz="2400" i="1" dirty="0" smtClean="0">
                <a:latin typeface="Times New Roman" panose="02020603050405020304" pitchFamily="18" charset="0"/>
                <a:cs typeface="Times New Roman" panose="02020603050405020304" pitchFamily="18" charset="0"/>
              </a:rPr>
              <a:t> de </a:t>
            </a:r>
            <a:r>
              <a:rPr lang="en-US" sz="2400" i="1" dirty="0" err="1" smtClean="0">
                <a:latin typeface="Times New Roman" panose="02020603050405020304" pitchFamily="18" charset="0"/>
                <a:cs typeface="Times New Roman" panose="02020603050405020304" pitchFamily="18" charset="0"/>
              </a:rPr>
              <a:t>aleuron</a:t>
            </a:r>
            <a:r>
              <a:rPr lang="en-US" sz="2400" i="1" dirty="0" smtClean="0">
                <a:latin typeface="Times New Roman" panose="02020603050405020304" pitchFamily="18" charset="0"/>
                <a:cs typeface="Times New Roman" panose="02020603050405020304" pitchFamily="18" charset="0"/>
              </a:rPr>
              <a:t> </a:t>
            </a:r>
            <a:r>
              <a:rPr lang="en-US" sz="2400" i="1" dirty="0" err="1" smtClean="0">
                <a:latin typeface="Times New Roman" panose="02020603050405020304" pitchFamily="18" charset="0"/>
                <a:cs typeface="Times New Roman" panose="02020603050405020304" pitchFamily="18" charset="0"/>
              </a:rPr>
              <a:t>zitten</a:t>
            </a:r>
            <a:r>
              <a:rPr lang="en-US" sz="2400" i="1" dirty="0" smtClean="0">
                <a:latin typeface="Times New Roman" panose="02020603050405020304" pitchFamily="18" charset="0"/>
                <a:cs typeface="Times New Roman" panose="02020603050405020304" pitchFamily="18" charset="0"/>
              </a:rPr>
              <a:t> de </a:t>
            </a:r>
            <a:r>
              <a:rPr lang="en-US" sz="2400" i="1" dirty="0" err="1" smtClean="0">
                <a:latin typeface="Times New Roman" panose="02020603050405020304" pitchFamily="18" charset="0"/>
                <a:cs typeface="Times New Roman" panose="02020603050405020304" pitchFamily="18" charset="0"/>
              </a:rPr>
              <a:t>meeste</a:t>
            </a:r>
            <a:r>
              <a:rPr lang="en-US" sz="2400" i="1" dirty="0" smtClean="0">
                <a:latin typeface="Times New Roman" panose="02020603050405020304" pitchFamily="18" charset="0"/>
                <a:cs typeface="Times New Roman" panose="02020603050405020304" pitchFamily="18" charset="0"/>
              </a:rPr>
              <a:t> 			  </a:t>
            </a:r>
            <a:r>
              <a:rPr lang="en-US" sz="2400" i="1" dirty="0" err="1" smtClean="0">
                <a:latin typeface="Times New Roman" panose="02020603050405020304" pitchFamily="18" charset="0"/>
                <a:cs typeface="Times New Roman" panose="02020603050405020304" pitchFamily="18" charset="0"/>
              </a:rPr>
              <a:t>enzymen</a:t>
            </a:r>
            <a:r>
              <a:rPr lang="en-US" sz="2400" i="1" dirty="0" smtClean="0">
                <a:latin typeface="Times New Roman" panose="02020603050405020304" pitchFamily="18" charset="0"/>
                <a:cs typeface="Times New Roman" panose="02020603050405020304" pitchFamily="18" charset="0"/>
              </a:rPr>
              <a:t>.</a:t>
            </a:r>
            <a:br>
              <a:rPr lang="en-US" sz="2400" i="1"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		</a:t>
            </a:r>
            <a:br>
              <a:rPr lang="en-US" sz="2400"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Endosperm ca</a:t>
            </a:r>
            <a:r>
              <a:rPr lang="en-US" sz="2400" dirty="0">
                <a:latin typeface="Times New Roman" panose="02020603050405020304" pitchFamily="18" charset="0"/>
                <a:cs typeface="Times New Roman" panose="02020603050405020304" pitchFamily="18" charset="0"/>
              </a:rPr>
              <a:t>. 82</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Bloemlichaam</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bevat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eiwitten</a:t>
            </a:r>
            <a:r>
              <a:rPr lang="en-US" sz="2400" dirty="0">
                <a:latin typeface="Times New Roman" panose="02020603050405020304" pitchFamily="18" charset="0"/>
                <a:cs typeface="Times New Roman" panose="02020603050405020304" pitchFamily="18" charset="0"/>
              </a:rPr>
              <a:t> en </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zetmeel</a:t>
            </a:r>
            <a:r>
              <a:rPr lang="en-US" sz="2400" dirty="0">
                <a:latin typeface="Times New Roman" panose="02020603050405020304" pitchFamily="18" charset="0"/>
                <a:cs typeface="Times New Roman" panose="02020603050405020304" pitchFamily="18" charset="0"/>
              </a:rPr>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br>
              <a:rPr lang="en-US" sz="2400" dirty="0" smtClean="0">
                <a:latin typeface="Times New Roman" panose="02020603050405020304" pitchFamily="18" charset="0"/>
                <a:cs typeface="Times New Roman" panose="02020603050405020304" pitchFamily="18" charset="0"/>
              </a:rPr>
            </a:br>
            <a:r>
              <a:rPr lang="en-US" sz="2400" dirty="0" err="1" smtClean="0">
                <a:latin typeface="Times New Roman" panose="02020603050405020304" pitchFamily="18" charset="0"/>
                <a:cs typeface="Times New Roman" panose="02020603050405020304" pitchFamily="18" charset="0"/>
              </a:rPr>
              <a:t>Kiem</a:t>
            </a:r>
            <a:r>
              <a:rPr lang="en-US" sz="2400" dirty="0" smtClean="0">
                <a:latin typeface="Times New Roman" panose="02020603050405020304" pitchFamily="18" charset="0"/>
                <a:cs typeface="Times New Roman" panose="02020603050405020304" pitchFamily="18" charset="0"/>
              </a:rPr>
              <a:t> ca</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3%	  </a:t>
            </a:r>
            <a:r>
              <a:rPr lang="en-US" sz="2400" dirty="0" err="1" smtClean="0">
                <a:latin typeface="Times New Roman" panose="02020603050405020304" pitchFamily="18" charset="0"/>
                <a:cs typeface="Times New Roman" panose="02020603050405020304" pitchFamily="18" charset="0"/>
              </a:rPr>
              <a:t>Vitamine</a:t>
            </a:r>
            <a:r>
              <a:rPr lang="en-US" sz="2400" dirty="0" smtClean="0">
                <a:latin typeface="Times New Roman" panose="02020603050405020304" pitchFamily="18" charset="0"/>
                <a:cs typeface="Times New Roman" panose="02020603050405020304" pitchFamily="18" charset="0"/>
              </a:rPr>
              <a:t> E; </a:t>
            </a:r>
            <a:r>
              <a:rPr lang="en-US" sz="2400" i="1" dirty="0">
                <a:latin typeface="Times New Roman" panose="02020603050405020304" pitchFamily="18" charset="0"/>
                <a:cs typeface="Times New Roman" panose="02020603050405020304" pitchFamily="18" charset="0"/>
              </a:rPr>
              <a:t>kern </a:t>
            </a:r>
            <a:r>
              <a:rPr lang="en-US" sz="2400" i="1" dirty="0" err="1">
                <a:latin typeface="Times New Roman" panose="02020603050405020304" pitchFamily="18" charset="0"/>
                <a:cs typeface="Times New Roman" panose="02020603050405020304" pitchFamily="18" charset="0"/>
              </a:rPr>
              <a:t>voor</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nieuwe</a:t>
            </a:r>
            <a:r>
              <a:rPr lang="en-US" sz="2400" i="1" dirty="0">
                <a:latin typeface="Times New Roman" panose="02020603050405020304" pitchFamily="18" charset="0"/>
                <a:cs typeface="Times New Roman" panose="02020603050405020304" pitchFamily="18" charset="0"/>
              </a:rPr>
              <a:t> </a:t>
            </a:r>
            <a:r>
              <a:rPr lang="en-US" sz="2400" i="1" dirty="0" smtClean="0">
                <a:latin typeface="Times New Roman" panose="02020603050405020304" pitchFamily="18" charset="0"/>
                <a:cs typeface="Times New Roman" panose="02020603050405020304" pitchFamily="18" charset="0"/>
              </a:rPr>
              <a:t>			  plant</a:t>
            </a:r>
            <a:r>
              <a:rPr lang="en-US" sz="2400" i="1"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
            </a:r>
            <a:br>
              <a:rPr lang="en-US" sz="2400" dirty="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Baard		</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holle</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staafjes</a:t>
            </a:r>
            <a:r>
              <a:rPr lang="en-US" sz="2400" dirty="0" smtClean="0">
                <a:latin typeface="Times New Roman" panose="02020603050405020304" pitchFamily="18" charset="0"/>
                <a:cs typeface="Times New Roman" panose="02020603050405020304" pitchFamily="18" charset="0"/>
              </a:rPr>
              <a:t/>
            </a:r>
            <a:br>
              <a:rPr lang="en-US" sz="2400" dirty="0" smtClean="0">
                <a:latin typeface="Times New Roman" panose="02020603050405020304" pitchFamily="18" charset="0"/>
                <a:cs typeface="Times New Roman" panose="02020603050405020304" pitchFamily="18" charset="0"/>
              </a:rPr>
            </a:br>
            <a:endParaRPr lang="nl-NL" sz="2400" dirty="0">
              <a:latin typeface="Times New Roman" panose="02020603050405020304" pitchFamily="18" charset="0"/>
              <a:cs typeface="Times New Roman" panose="02020603050405020304" pitchFamily="18" charset="0"/>
            </a:endParaRPr>
          </a:p>
        </p:txBody>
      </p:sp>
      <p:sp>
        <p:nvSpPr>
          <p:cNvPr id="9" name="Tijdelijke aanduiding voor dianummer 8"/>
          <p:cNvSpPr>
            <a:spLocks noGrp="1"/>
          </p:cNvSpPr>
          <p:nvPr>
            <p:ph type="sldNum" sz="quarter" idx="12"/>
          </p:nvPr>
        </p:nvSpPr>
        <p:spPr/>
        <p:txBody>
          <a:bodyPr/>
          <a:lstStyle/>
          <a:p>
            <a:fld id="{2417DDE6-8BAB-45BA-8E40-63FF49852677}" type="slidenum">
              <a:rPr lang="nl-NL" smtClean="0"/>
              <a:t>7</a:t>
            </a:fld>
            <a:endParaRPr lang="nl-NL"/>
          </a:p>
        </p:txBody>
      </p:sp>
      <p:sp>
        <p:nvSpPr>
          <p:cNvPr id="3" name="Tijdelijke aanduiding voor voettekst 2"/>
          <p:cNvSpPr>
            <a:spLocks noGrp="1"/>
          </p:cNvSpPr>
          <p:nvPr>
            <p:ph type="ftr" sz="quarter" idx="11"/>
          </p:nvPr>
        </p:nvSpPr>
        <p:spPr/>
        <p:txBody>
          <a:bodyPr/>
          <a:lstStyle/>
          <a:p>
            <a:r>
              <a:rPr lang="nl-NL" smtClean="0"/>
              <a:t>Molen De Windhond, Soest, 2014            (Henk Rutgers, Jan Vermeulen)</a:t>
            </a:r>
            <a:endParaRPr lang="nl-NL"/>
          </a:p>
        </p:txBody>
      </p:sp>
    </p:spTree>
    <p:extLst>
      <p:ext uri="{BB962C8B-B14F-4D97-AF65-F5344CB8AC3E}">
        <p14:creationId xmlns:p14="http://schemas.microsoft.com/office/powerpoint/2010/main" val="19029785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066130"/>
          </a:xfrm>
        </p:spPr>
        <p:txBody>
          <a:bodyPr>
            <a:normAutofit fontScale="90000"/>
          </a:bodyPr>
          <a:lstStyle/>
          <a:p>
            <a:r>
              <a:rPr lang="nl-NL" dirty="0" smtClean="0">
                <a:latin typeface="Times New Roman" panose="02020603050405020304" pitchFamily="18" charset="0"/>
                <a:cs typeface="Times New Roman" panose="02020603050405020304" pitchFamily="18" charset="0"/>
              </a:rPr>
              <a:t>Van </a:t>
            </a:r>
            <a:r>
              <a:rPr lang="nl-NL" dirty="0" smtClean="0">
                <a:latin typeface="Times New Roman" panose="02020603050405020304" pitchFamily="18" charset="0"/>
                <a:cs typeface="Times New Roman" panose="02020603050405020304" pitchFamily="18" charset="0"/>
              </a:rPr>
              <a:t>Graan </a:t>
            </a:r>
            <a:r>
              <a:rPr lang="nl-NL" dirty="0" smtClean="0">
                <a:latin typeface="Times New Roman" panose="02020603050405020304" pitchFamily="18" charset="0"/>
                <a:cs typeface="Times New Roman" panose="02020603050405020304" pitchFamily="18" charset="0"/>
              </a:rPr>
              <a:t>tot </a:t>
            </a:r>
            <a:r>
              <a:rPr lang="nl-NL" dirty="0" smtClean="0">
                <a:latin typeface="Times New Roman" panose="02020603050405020304" pitchFamily="18" charset="0"/>
                <a:cs typeface="Times New Roman" panose="02020603050405020304" pitchFamily="18" charset="0"/>
              </a:rPr>
              <a:t>Brood</a:t>
            </a:r>
            <a:r>
              <a:rPr lang="nl-NL" dirty="0" smtClean="0">
                <a:latin typeface="Times New Roman" panose="02020603050405020304" pitchFamily="18" charset="0"/>
                <a:cs typeface="Times New Roman" panose="02020603050405020304" pitchFamily="18" charset="0"/>
              </a:rPr>
              <a:t/>
            </a:r>
            <a:br>
              <a:rPr lang="nl-NL" dirty="0" smtClean="0">
                <a:latin typeface="Times New Roman" panose="02020603050405020304" pitchFamily="18" charset="0"/>
                <a:cs typeface="Times New Roman" panose="02020603050405020304" pitchFamily="18" charset="0"/>
              </a:rPr>
            </a:br>
            <a:r>
              <a:rPr lang="en-US" sz="3600" dirty="0" smtClean="0">
                <a:latin typeface="Times New Roman" panose="02020603050405020304" pitchFamily="18" charset="0"/>
                <a:cs typeface="Times New Roman" panose="02020603050405020304" pitchFamily="18" charset="0"/>
              </a:rPr>
              <a:t>Tarwekorrel</a:t>
            </a:r>
            <a:endParaRPr lang="nl-NL" sz="3600" dirty="0">
              <a:latin typeface="Times New Roman" panose="02020603050405020304" pitchFamily="18" charset="0"/>
              <a:cs typeface="Times New Roman" panose="02020603050405020304" pitchFamily="18" charset="0"/>
            </a:endParaRPr>
          </a:p>
        </p:txBody>
      </p:sp>
      <p:sp>
        <p:nvSpPr>
          <p:cNvPr id="3" name="Tijdelijke aanduiding voor inhoud 2"/>
          <p:cNvSpPr>
            <a:spLocks noGrp="1"/>
          </p:cNvSpPr>
          <p:nvPr>
            <p:ph idx="1"/>
          </p:nvPr>
        </p:nvSpPr>
        <p:spPr>
          <a:xfrm>
            <a:off x="755576" y="1916832"/>
            <a:ext cx="8208912" cy="4704259"/>
          </a:xfrm>
        </p:spPr>
        <p:txBody>
          <a:bodyPr>
            <a:normAutofit/>
          </a:bodyPr>
          <a:lstStyle/>
          <a:p>
            <a:r>
              <a:rPr lang="nl-NL" sz="2400" b="1" dirty="0" smtClean="0">
                <a:latin typeface="Times New Roman" panose="02020603050405020304" pitchFamily="18" charset="0"/>
                <a:cs typeface="Times New Roman" panose="02020603050405020304" pitchFamily="18" charset="0"/>
              </a:rPr>
              <a:t>De grondstof</a:t>
            </a:r>
            <a:br>
              <a:rPr lang="nl-NL" sz="2400" b="1" dirty="0" smtClean="0">
                <a:latin typeface="Times New Roman" panose="02020603050405020304" pitchFamily="18" charset="0"/>
                <a:cs typeface="Times New Roman" panose="02020603050405020304" pitchFamily="18" charset="0"/>
              </a:rPr>
            </a:br>
            <a:r>
              <a:rPr lang="nl-NL" sz="2400" dirty="0" smtClean="0">
                <a:latin typeface="Times New Roman" panose="02020603050405020304" pitchFamily="18" charset="0"/>
                <a:cs typeface="Times New Roman" panose="02020603050405020304" pitchFamily="18" charset="0"/>
              </a:rPr>
              <a:t>De tarwekorrel bestaat dus uit 3 belangrijke delen. </a:t>
            </a:r>
          </a:p>
          <a:p>
            <a:r>
              <a:rPr lang="nl-NL" sz="2400" dirty="0" smtClean="0">
                <a:latin typeface="Times New Roman" panose="02020603050405020304" pitchFamily="18" charset="0"/>
                <a:cs typeface="Times New Roman" panose="02020603050405020304" pitchFamily="18" charset="0"/>
              </a:rPr>
              <a:t>Bij het maalproces wordt het bloemlichaam (</a:t>
            </a:r>
            <a:r>
              <a:rPr lang="nl-NL" sz="2400" i="1" dirty="0" smtClean="0">
                <a:latin typeface="Times New Roman" panose="02020603050405020304" pitchFamily="18" charset="0"/>
                <a:cs typeface="Times New Roman" panose="02020603050405020304" pitchFamily="18" charset="0"/>
              </a:rPr>
              <a:t>meelkern</a:t>
            </a:r>
            <a:r>
              <a:rPr lang="nl-NL" sz="2400" dirty="0" smtClean="0">
                <a:latin typeface="Times New Roman" panose="02020603050405020304" pitchFamily="18" charset="0"/>
                <a:cs typeface="Times New Roman" panose="02020603050405020304" pitchFamily="18" charset="0"/>
              </a:rPr>
              <a:t>) gescheiden van de rest van de korrel. </a:t>
            </a:r>
            <a:r>
              <a:rPr lang="nl-NL" sz="2400" i="1" dirty="0" smtClean="0">
                <a:latin typeface="Times New Roman" panose="02020603050405020304" pitchFamily="18" charset="0"/>
                <a:cs typeface="Times New Roman" panose="02020603050405020304" pitchFamily="18" charset="0"/>
              </a:rPr>
              <a:t>De meelkern bestaat hoofdzakelijk uit zetmeel en gluten</a:t>
            </a:r>
            <a:r>
              <a:rPr lang="nl-NL" sz="2400" dirty="0" smtClean="0">
                <a:latin typeface="Times New Roman" panose="02020603050405020304" pitchFamily="18" charset="0"/>
                <a:cs typeface="Times New Roman" panose="02020603050405020304" pitchFamily="18" charset="0"/>
              </a:rPr>
              <a:t>. Deze laatste bepalen door hun kwantiteit en kwaliteit in grote mate </a:t>
            </a:r>
            <a:r>
              <a:rPr lang="nl-NL" sz="2400" i="1" dirty="0" smtClean="0">
                <a:latin typeface="Times New Roman" panose="02020603050405020304" pitchFamily="18" charset="0"/>
                <a:cs typeface="Times New Roman" panose="02020603050405020304" pitchFamily="18" charset="0"/>
              </a:rPr>
              <a:t>de bakwaarde </a:t>
            </a:r>
            <a:r>
              <a:rPr lang="nl-NL" sz="2400" dirty="0" smtClean="0">
                <a:latin typeface="Times New Roman" panose="02020603050405020304" pitchFamily="18" charset="0"/>
                <a:cs typeface="Times New Roman" panose="02020603050405020304" pitchFamily="18" charset="0"/>
              </a:rPr>
              <a:t>van de tarwe. </a:t>
            </a:r>
          </a:p>
          <a:p>
            <a:r>
              <a:rPr lang="nl-NL" sz="2400" dirty="0" smtClean="0">
                <a:latin typeface="Times New Roman" panose="02020603050405020304" pitchFamily="18" charset="0"/>
                <a:cs typeface="Times New Roman" panose="02020603050405020304" pitchFamily="18" charset="0"/>
              </a:rPr>
              <a:t>De </a:t>
            </a:r>
            <a:r>
              <a:rPr lang="nl-NL" sz="2400" i="1" dirty="0" smtClean="0">
                <a:latin typeface="Times New Roman" panose="02020603050405020304" pitchFamily="18" charset="0"/>
                <a:cs typeface="Times New Roman" panose="02020603050405020304" pitchFamily="18" charset="0"/>
              </a:rPr>
              <a:t>bakwaarde</a:t>
            </a:r>
            <a:r>
              <a:rPr lang="nl-NL" sz="2400" dirty="0" smtClean="0">
                <a:latin typeface="Times New Roman" panose="02020603050405020304" pitchFamily="18" charset="0"/>
                <a:cs typeface="Times New Roman" panose="02020603050405020304" pitchFamily="18" charset="0"/>
              </a:rPr>
              <a:t> is verder </a:t>
            </a:r>
            <a:r>
              <a:rPr lang="nl-NL" sz="2400" i="1" dirty="0" smtClean="0">
                <a:latin typeface="Times New Roman" panose="02020603050405020304" pitchFamily="18" charset="0"/>
                <a:cs typeface="Times New Roman" panose="02020603050405020304" pitchFamily="18" charset="0"/>
              </a:rPr>
              <a:t>afhankelijk van de grondsoort, variëteit, het klimaat en de weersomstandigheden tijdens de oogst</a:t>
            </a:r>
            <a:r>
              <a:rPr lang="nl-NL" sz="2400" dirty="0" smtClean="0">
                <a:latin typeface="Times New Roman" panose="02020603050405020304" pitchFamily="18" charset="0"/>
                <a:cs typeface="Times New Roman" panose="02020603050405020304" pitchFamily="18" charset="0"/>
              </a:rPr>
              <a:t>. Het eiwitgehalte van tarwe kan zodanig zijn dat ze niet geschikt is voor broodbereiding en alleen bruikbaar is in sectoren waar de bakwaarde geen rol speelt, bv. veevoeder.</a:t>
            </a:r>
            <a:endParaRPr lang="nl-NL" sz="2400" dirty="0">
              <a:latin typeface="Times New Roman" panose="02020603050405020304" pitchFamily="18" charset="0"/>
              <a:cs typeface="Times New Roman" panose="02020603050405020304" pitchFamily="18" charset="0"/>
            </a:endParaRPr>
          </a:p>
        </p:txBody>
      </p:sp>
      <p:sp>
        <p:nvSpPr>
          <p:cNvPr id="5" name="Tijdelijke aanduiding voor dianummer 4"/>
          <p:cNvSpPr>
            <a:spLocks noGrp="1"/>
          </p:cNvSpPr>
          <p:nvPr>
            <p:ph type="sldNum" sz="quarter" idx="12"/>
          </p:nvPr>
        </p:nvSpPr>
        <p:spPr/>
        <p:txBody>
          <a:bodyPr/>
          <a:lstStyle/>
          <a:p>
            <a:fld id="{2417DDE6-8BAB-45BA-8E40-63FF49852677}" type="slidenum">
              <a:rPr lang="nl-NL" smtClean="0"/>
              <a:t>8</a:t>
            </a:fld>
            <a:endParaRPr lang="nl-NL"/>
          </a:p>
        </p:txBody>
      </p:sp>
      <p:sp>
        <p:nvSpPr>
          <p:cNvPr id="4" name="Tijdelijke aanduiding voor voettekst 3"/>
          <p:cNvSpPr>
            <a:spLocks noGrp="1"/>
          </p:cNvSpPr>
          <p:nvPr>
            <p:ph type="ftr" sz="quarter" idx="11"/>
          </p:nvPr>
        </p:nvSpPr>
        <p:spPr/>
        <p:txBody>
          <a:bodyPr/>
          <a:lstStyle/>
          <a:p>
            <a:r>
              <a:rPr lang="nl-NL" smtClean="0"/>
              <a:t>Molen De Windhond, Soest, 2014            (Henk Rutgers, Jan Vermeulen)</a:t>
            </a:r>
            <a:endParaRPr lang="nl-NL"/>
          </a:p>
        </p:txBody>
      </p:sp>
    </p:spTree>
    <p:extLst>
      <p:ext uri="{BB962C8B-B14F-4D97-AF65-F5344CB8AC3E}">
        <p14:creationId xmlns:p14="http://schemas.microsoft.com/office/powerpoint/2010/main" val="22285287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325562"/>
          </a:xfrm>
        </p:spPr>
        <p:txBody>
          <a:bodyPr>
            <a:normAutofit/>
          </a:bodyPr>
          <a:lstStyle/>
          <a:p>
            <a:r>
              <a:rPr lang="nl-NL" sz="4000" dirty="0" smtClean="0">
                <a:latin typeface="Times New Roman" panose="02020603050405020304" pitchFamily="18" charset="0"/>
                <a:cs typeface="Times New Roman" panose="02020603050405020304" pitchFamily="18" charset="0"/>
              </a:rPr>
              <a:t>Van </a:t>
            </a:r>
            <a:r>
              <a:rPr lang="nl-NL" sz="4000" dirty="0" smtClean="0">
                <a:latin typeface="Times New Roman" panose="02020603050405020304" pitchFamily="18" charset="0"/>
                <a:cs typeface="Times New Roman" panose="02020603050405020304" pitchFamily="18" charset="0"/>
              </a:rPr>
              <a:t>Graan </a:t>
            </a:r>
            <a:r>
              <a:rPr lang="nl-NL" sz="4000" dirty="0" smtClean="0">
                <a:latin typeface="Times New Roman" panose="02020603050405020304" pitchFamily="18" charset="0"/>
                <a:cs typeface="Times New Roman" panose="02020603050405020304" pitchFamily="18" charset="0"/>
              </a:rPr>
              <a:t>tot </a:t>
            </a:r>
            <a:r>
              <a:rPr lang="nl-NL" sz="4000" dirty="0" smtClean="0">
                <a:latin typeface="Times New Roman" panose="02020603050405020304" pitchFamily="18" charset="0"/>
                <a:cs typeface="Times New Roman" panose="02020603050405020304" pitchFamily="18" charset="0"/>
              </a:rPr>
              <a:t>Brood</a:t>
            </a:r>
            <a:r>
              <a:rPr lang="nl-NL" sz="3200" dirty="0" smtClean="0"/>
              <a:t/>
            </a:r>
            <a:br>
              <a:rPr lang="nl-NL" sz="3200" dirty="0" smtClean="0"/>
            </a:br>
            <a:r>
              <a:rPr lang="nl-NL" sz="3200" dirty="0" smtClean="0">
                <a:latin typeface="Times New Roman" panose="02020603050405020304" pitchFamily="18" charset="0"/>
                <a:cs typeface="Times New Roman" panose="02020603050405020304" pitchFamily="18" charset="0"/>
              </a:rPr>
              <a:t>Tarwekorrel</a:t>
            </a:r>
            <a:endParaRPr lang="nl-NL" sz="3200" dirty="0">
              <a:latin typeface="Times New Roman" panose="02020603050405020304" pitchFamily="18" charset="0"/>
              <a:cs typeface="Times New Roman" panose="02020603050405020304" pitchFamily="18" charset="0"/>
            </a:endParaRPr>
          </a:p>
        </p:txBody>
      </p:sp>
      <p:sp>
        <p:nvSpPr>
          <p:cNvPr id="3" name="Tijdelijke aanduiding voor inhoud 2"/>
          <p:cNvSpPr>
            <a:spLocks noGrp="1"/>
          </p:cNvSpPr>
          <p:nvPr>
            <p:ph idx="1"/>
          </p:nvPr>
        </p:nvSpPr>
        <p:spPr/>
        <p:txBody>
          <a:bodyPr>
            <a:normAutofit fontScale="92500" lnSpcReduction="10000"/>
          </a:bodyPr>
          <a:lstStyle/>
          <a:p>
            <a:pPr marL="0" indent="0" algn="ctr">
              <a:buNone/>
            </a:pPr>
            <a:r>
              <a:rPr lang="nl-NL" sz="2600" dirty="0" smtClean="0">
                <a:latin typeface="Times New Roman" panose="02020603050405020304" pitchFamily="18" charset="0"/>
                <a:cs typeface="Times New Roman" panose="02020603050405020304" pitchFamily="18" charset="0"/>
              </a:rPr>
              <a:t>Samenstelling van het bloemlichaam van tarwe</a:t>
            </a:r>
          </a:p>
          <a:p>
            <a:pPr marL="0" indent="0" algn="ctr">
              <a:buNone/>
            </a:pPr>
            <a:endParaRPr lang="nl-NL" sz="2800" dirty="0" smtClean="0"/>
          </a:p>
          <a:p>
            <a:pPr marL="0" indent="0">
              <a:buNone/>
            </a:pPr>
            <a:r>
              <a:rPr lang="nl-NL" sz="2400" dirty="0" smtClean="0">
                <a:latin typeface="Times New Roman" panose="02020603050405020304" pitchFamily="18" charset="0"/>
                <a:cs typeface="Times New Roman" panose="02020603050405020304" pitchFamily="18" charset="0"/>
              </a:rPr>
              <a:t>Alhoewel de samenstelling afhankelijk is van soort en herkomst, hier toch een gemiddelde samenstelling:</a:t>
            </a:r>
            <a:br>
              <a:rPr lang="nl-NL" sz="2400" dirty="0" smtClean="0">
                <a:latin typeface="Times New Roman" panose="02020603050405020304" pitchFamily="18" charset="0"/>
                <a:cs typeface="Times New Roman" panose="02020603050405020304" pitchFamily="18" charset="0"/>
              </a:rPr>
            </a:br>
            <a:r>
              <a:rPr lang="nl-NL" sz="2400" dirty="0" smtClean="0">
                <a:latin typeface="Times New Roman" panose="02020603050405020304" pitchFamily="18" charset="0"/>
                <a:cs typeface="Times New Roman" panose="02020603050405020304" pitchFamily="18" charset="0"/>
              </a:rPr>
              <a:t>	=Polysachariden 70% (zetmeel, cellulose, pectine)</a:t>
            </a:r>
            <a:br>
              <a:rPr lang="nl-NL" sz="2400" dirty="0" smtClean="0">
                <a:latin typeface="Times New Roman" panose="02020603050405020304" pitchFamily="18" charset="0"/>
                <a:cs typeface="Times New Roman" panose="02020603050405020304" pitchFamily="18" charset="0"/>
              </a:rPr>
            </a:br>
            <a:r>
              <a:rPr lang="nl-NL" sz="2400" dirty="0" smtClean="0">
                <a:latin typeface="Times New Roman" panose="02020603050405020304" pitchFamily="18" charset="0"/>
                <a:cs typeface="Times New Roman" panose="02020603050405020304" pitchFamily="18" charset="0"/>
              </a:rPr>
              <a:t>	=Eiwitten 12%</a:t>
            </a:r>
            <a:br>
              <a:rPr lang="nl-NL" sz="2400" dirty="0" smtClean="0">
                <a:latin typeface="Times New Roman" panose="02020603050405020304" pitchFamily="18" charset="0"/>
                <a:cs typeface="Times New Roman" panose="02020603050405020304" pitchFamily="18" charset="0"/>
              </a:rPr>
            </a:br>
            <a:r>
              <a:rPr lang="nl-NL" sz="2400" dirty="0" smtClean="0">
                <a:latin typeface="Times New Roman" panose="02020603050405020304" pitchFamily="18" charset="0"/>
                <a:cs typeface="Times New Roman" panose="02020603050405020304" pitchFamily="18" charset="0"/>
              </a:rPr>
              <a:t>	=Vocht 15%</a:t>
            </a:r>
            <a:br>
              <a:rPr lang="nl-NL" sz="2400" dirty="0" smtClean="0">
                <a:latin typeface="Times New Roman" panose="02020603050405020304" pitchFamily="18" charset="0"/>
                <a:cs typeface="Times New Roman" panose="02020603050405020304" pitchFamily="18" charset="0"/>
              </a:rPr>
            </a:br>
            <a:r>
              <a:rPr lang="nl-NL" sz="2400" dirty="0" smtClean="0">
                <a:latin typeface="Times New Roman" panose="02020603050405020304" pitchFamily="18" charset="0"/>
                <a:cs typeface="Times New Roman" panose="02020603050405020304" pitchFamily="18" charset="0"/>
              </a:rPr>
              <a:t>	=Vetten 2%</a:t>
            </a:r>
            <a:br>
              <a:rPr lang="nl-NL" sz="2400" dirty="0" smtClean="0">
                <a:latin typeface="Times New Roman" panose="02020603050405020304" pitchFamily="18" charset="0"/>
                <a:cs typeface="Times New Roman" panose="02020603050405020304" pitchFamily="18" charset="0"/>
              </a:rPr>
            </a:br>
            <a:r>
              <a:rPr lang="nl-NL" sz="2400" dirty="0" smtClean="0">
                <a:latin typeface="Times New Roman" panose="02020603050405020304" pitchFamily="18" charset="0"/>
                <a:cs typeface="Times New Roman" panose="02020603050405020304" pitchFamily="18" charset="0"/>
              </a:rPr>
              <a:t>	=Mineralen 1%</a:t>
            </a:r>
            <a:br>
              <a:rPr lang="nl-NL" sz="2400" dirty="0" smtClean="0">
                <a:latin typeface="Times New Roman" panose="02020603050405020304" pitchFamily="18" charset="0"/>
                <a:cs typeface="Times New Roman" panose="02020603050405020304" pitchFamily="18" charset="0"/>
              </a:rPr>
            </a:br>
            <a:r>
              <a:rPr lang="nl-NL" sz="2400" dirty="0" smtClean="0">
                <a:latin typeface="Times New Roman" panose="02020603050405020304" pitchFamily="18" charset="0"/>
                <a:cs typeface="Times New Roman" panose="02020603050405020304" pitchFamily="18" charset="0"/>
              </a:rPr>
              <a:t>Wordt de term </a:t>
            </a:r>
            <a:r>
              <a:rPr lang="nl-NL" sz="2400" i="1" dirty="0" smtClean="0">
                <a:latin typeface="Times New Roman" panose="02020603050405020304" pitchFamily="18" charset="0"/>
                <a:cs typeface="Times New Roman" panose="02020603050405020304" pitchFamily="18" charset="0"/>
              </a:rPr>
              <a:t>meel</a:t>
            </a:r>
            <a:r>
              <a:rPr lang="nl-NL" sz="2400" dirty="0" smtClean="0">
                <a:latin typeface="Times New Roman" panose="02020603050405020304" pitchFamily="18" charset="0"/>
                <a:cs typeface="Times New Roman" panose="02020603050405020304" pitchFamily="18" charset="0"/>
              </a:rPr>
              <a:t> of </a:t>
            </a:r>
            <a:r>
              <a:rPr lang="nl-NL" sz="2400" i="1" dirty="0" smtClean="0">
                <a:latin typeface="Times New Roman" panose="02020603050405020304" pitchFamily="18" charset="0"/>
                <a:cs typeface="Times New Roman" panose="02020603050405020304" pitchFamily="18" charset="0"/>
              </a:rPr>
              <a:t>bloem</a:t>
            </a:r>
            <a:r>
              <a:rPr lang="nl-NL" sz="2400" dirty="0" smtClean="0">
                <a:latin typeface="Times New Roman" panose="02020603050405020304" pitchFamily="18" charset="0"/>
                <a:cs typeface="Times New Roman" panose="02020603050405020304" pitchFamily="18" charset="0"/>
              </a:rPr>
              <a:t> gebruikt dan is deze </a:t>
            </a:r>
            <a:r>
              <a:rPr lang="nl-NL" sz="2400" i="1" dirty="0" smtClean="0">
                <a:latin typeface="Times New Roman" panose="02020603050405020304" pitchFamily="18" charset="0"/>
                <a:cs typeface="Times New Roman" panose="02020603050405020304" pitchFamily="18" charset="0"/>
              </a:rPr>
              <a:t>altijd van de tarwekorrel</a:t>
            </a:r>
            <a:r>
              <a:rPr lang="nl-NL" sz="2400" dirty="0" smtClean="0">
                <a:latin typeface="Times New Roman" panose="02020603050405020304" pitchFamily="18" charset="0"/>
                <a:cs typeface="Times New Roman" panose="02020603050405020304" pitchFamily="18" charset="0"/>
              </a:rPr>
              <a:t> gemalen. </a:t>
            </a:r>
          </a:p>
          <a:p>
            <a:pPr marL="0" indent="0">
              <a:buNone/>
            </a:pPr>
            <a:r>
              <a:rPr lang="nl-NL" sz="2400" dirty="0" smtClean="0">
                <a:latin typeface="Times New Roman" panose="02020603050405020304" pitchFamily="18" charset="0"/>
                <a:cs typeface="Times New Roman" panose="02020603050405020304" pitchFamily="18" charset="0"/>
              </a:rPr>
              <a:t>Bedoelen wij een ander soort meel/bloem dan staat er altijd de naam van het graan ervoor: bv. </a:t>
            </a:r>
            <a:r>
              <a:rPr lang="nl-NL" sz="2400" i="1" dirty="0" smtClean="0">
                <a:latin typeface="Times New Roman" panose="02020603050405020304" pitchFamily="18" charset="0"/>
                <a:cs typeface="Times New Roman" panose="02020603050405020304" pitchFamily="18" charset="0"/>
              </a:rPr>
              <a:t>rijstemeel</a:t>
            </a:r>
            <a:r>
              <a:rPr lang="nl-NL" sz="2400" dirty="0" smtClean="0">
                <a:latin typeface="Times New Roman" panose="02020603050405020304" pitchFamily="18" charset="0"/>
                <a:cs typeface="Times New Roman" panose="02020603050405020304" pitchFamily="18" charset="0"/>
              </a:rPr>
              <a:t> of </a:t>
            </a:r>
            <a:r>
              <a:rPr lang="nl-NL" sz="2400" i="1" dirty="0" smtClean="0">
                <a:latin typeface="Times New Roman" panose="02020603050405020304" pitchFamily="18" charset="0"/>
                <a:cs typeface="Times New Roman" panose="02020603050405020304" pitchFamily="18" charset="0"/>
              </a:rPr>
              <a:t>roggebloem</a:t>
            </a:r>
          </a:p>
          <a:p>
            <a:pPr marL="0" indent="0" algn="ctr">
              <a:buNone/>
            </a:pPr>
            <a:endParaRPr lang="nl-NL" sz="2000" dirty="0"/>
          </a:p>
        </p:txBody>
      </p:sp>
      <p:sp>
        <p:nvSpPr>
          <p:cNvPr id="4" name="Tijdelijke aanduiding voor dianummer 3"/>
          <p:cNvSpPr>
            <a:spLocks noGrp="1"/>
          </p:cNvSpPr>
          <p:nvPr>
            <p:ph type="sldNum" sz="quarter" idx="12"/>
          </p:nvPr>
        </p:nvSpPr>
        <p:spPr/>
        <p:txBody>
          <a:bodyPr/>
          <a:lstStyle/>
          <a:p>
            <a:fld id="{2417DDE6-8BAB-45BA-8E40-63FF49852677}" type="slidenum">
              <a:rPr lang="nl-NL" smtClean="0"/>
              <a:t>9</a:t>
            </a:fld>
            <a:endParaRPr lang="nl-NL"/>
          </a:p>
        </p:txBody>
      </p:sp>
      <p:sp>
        <p:nvSpPr>
          <p:cNvPr id="5" name="Tijdelijke aanduiding voor voettekst 4"/>
          <p:cNvSpPr>
            <a:spLocks noGrp="1"/>
          </p:cNvSpPr>
          <p:nvPr>
            <p:ph type="ftr" sz="quarter" idx="11"/>
          </p:nvPr>
        </p:nvSpPr>
        <p:spPr/>
        <p:txBody>
          <a:bodyPr/>
          <a:lstStyle/>
          <a:p>
            <a:r>
              <a:rPr lang="nl-NL" smtClean="0"/>
              <a:t>Molen De Windhond, Soest, 2014            (Henk Rutgers, Jan Vermeulen)</a:t>
            </a:r>
            <a:endParaRPr lang="nl-NL"/>
          </a:p>
        </p:txBody>
      </p:sp>
    </p:spTree>
    <p:extLst>
      <p:ext uri="{BB962C8B-B14F-4D97-AF65-F5344CB8AC3E}">
        <p14:creationId xmlns:p14="http://schemas.microsoft.com/office/powerpoint/2010/main" val="2662606344"/>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2588</TotalTime>
  <Words>2183</Words>
  <Application>Microsoft Office PowerPoint</Application>
  <PresentationFormat>Diavoorstelling (4:3)</PresentationFormat>
  <Paragraphs>283</Paragraphs>
  <Slides>35</Slides>
  <Notes>2</Notes>
  <HiddenSlides>0</HiddenSlides>
  <MMClips>0</MMClips>
  <ScaleCrop>false</ScaleCrop>
  <HeadingPairs>
    <vt:vector size="4" baseType="variant">
      <vt:variant>
        <vt:lpstr>Thema</vt:lpstr>
      </vt:variant>
      <vt:variant>
        <vt:i4>1</vt:i4>
      </vt:variant>
      <vt:variant>
        <vt:lpstr>Diatitels</vt:lpstr>
      </vt:variant>
      <vt:variant>
        <vt:i4>35</vt:i4>
      </vt:variant>
    </vt:vector>
  </HeadingPairs>
  <TitlesOfParts>
    <vt:vector size="36" baseType="lpstr">
      <vt:lpstr>Kantoorthema</vt:lpstr>
      <vt:lpstr>Van Graan tot Brood</vt:lpstr>
      <vt:lpstr>Van Graan tot Brood</vt:lpstr>
      <vt:lpstr>Van Graan tot Brood Korte historie </vt:lpstr>
      <vt:lpstr> Van Graan tot Brood Korte Historie </vt:lpstr>
      <vt:lpstr>Van Graan tot Brood Korte Historie </vt:lpstr>
      <vt:lpstr>Van Graan tot Brood Tarwekorrel</vt:lpstr>
      <vt:lpstr>Van Graan tot Brood Tarwekorrel</vt:lpstr>
      <vt:lpstr>Van Graan tot Brood Tarwekorrel</vt:lpstr>
      <vt:lpstr>Van Graan tot Brood Tarwekorrel</vt:lpstr>
      <vt:lpstr>Van Graan tot Brood Bouw van tarwe-eiwit</vt:lpstr>
      <vt:lpstr>Van Graan tot Brood Bouw van tarwe-eiwit</vt:lpstr>
      <vt:lpstr>Van Graan tot Brood Bouw van tarwe-eiwit</vt:lpstr>
      <vt:lpstr>Van Graan tot Brood Bouw van tarwe-eiwit</vt:lpstr>
      <vt:lpstr>Van Graan tot Brood Bouw van tarwe-eiwit</vt:lpstr>
      <vt:lpstr>Van Graan tot Brood Broodbereiding</vt:lpstr>
      <vt:lpstr>Van Graan tot Brood Broodbereiding</vt:lpstr>
      <vt:lpstr>Van Graan tot Brood Broodbereiding</vt:lpstr>
      <vt:lpstr>Van Graan tot Brood Broodbereiding</vt:lpstr>
      <vt:lpstr>Van Graan tot Brood Broodbereiding</vt:lpstr>
      <vt:lpstr>Van Graan tot Brood Broodbereiding</vt:lpstr>
      <vt:lpstr>Van Graan tot Brood Broodbereiding</vt:lpstr>
      <vt:lpstr>Van Graan tot Brood Fabrieksmeel vs Molenmeel</vt:lpstr>
      <vt:lpstr>Van Graan tot Brood Fabrieksmeel vs molenmeel</vt:lpstr>
      <vt:lpstr> Van Graan tot Brood Broodverbetermiddelen (BVM)  </vt:lpstr>
      <vt:lpstr>Van Graan tot Brood Broodverbetermiddelen (BVM) </vt:lpstr>
      <vt:lpstr>Van Graan tot Brood Broodverbetermiddelen (BVM)</vt:lpstr>
      <vt:lpstr>Van Graan tot Brood Broodverbetermiddelen (BVM)</vt:lpstr>
      <vt:lpstr>Van Graan tot Brood Broodverbetermiddelen (BVM)</vt:lpstr>
      <vt:lpstr>Van Graan tot Brood Bakproblemen met een broodmachine en hun oplossing (1)</vt:lpstr>
      <vt:lpstr>Van Graan tot Brood Bakproblemen met een broodmachine en hun oplossing (2)</vt:lpstr>
      <vt:lpstr>Van Graan tot Brood Bakproblemen met een broodmachine en hun oplossing (3)</vt:lpstr>
      <vt:lpstr>Van Graan tot Brood Bakproblemen met een broodmachine en hun oplossing (4)</vt:lpstr>
      <vt:lpstr>Van Graan tot Brood Bakproblemen met een broodmachine en hun oplossing (5)</vt:lpstr>
      <vt:lpstr>Van Graan tot Brood Bakproblemen met een broodmachine en hun oplossing (6)</vt:lpstr>
      <vt:lpstr>Van Graan tot Brood Bakproblemen met een broodmachine en hun oplossing (7)</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Van graan tot brood</dc:title>
  <dc:creator>jan</dc:creator>
  <cp:lastModifiedBy>Adriaan Pothuizen</cp:lastModifiedBy>
  <cp:revision>259</cp:revision>
  <cp:lastPrinted>2014-10-11T15:22:33Z</cp:lastPrinted>
  <dcterms:created xsi:type="dcterms:W3CDTF">2013-01-13T22:27:41Z</dcterms:created>
  <dcterms:modified xsi:type="dcterms:W3CDTF">2014-11-17T13:03:08Z</dcterms:modified>
</cp:coreProperties>
</file>